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5"/>
  </p:notesMasterIdLst>
  <p:sldIdLst>
    <p:sldId id="256" r:id="rId2"/>
    <p:sldId id="257" r:id="rId3"/>
    <p:sldId id="258" r:id="rId4"/>
    <p:sldId id="259" r:id="rId5"/>
    <p:sldId id="260" r:id="rId6"/>
    <p:sldId id="261" r:id="rId7"/>
    <p:sldId id="262" r:id="rId8"/>
    <p:sldId id="263" r:id="rId9"/>
    <p:sldId id="267" r:id="rId10"/>
    <p:sldId id="269" r:id="rId11"/>
    <p:sldId id="264" r:id="rId12"/>
    <p:sldId id="265" r:id="rId13"/>
    <p:sldId id="266" r:id="rId1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396" y="2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62583345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300">
                <a:solidFill>
                  <a:schemeClr val="lt1"/>
                </a:solidFill>
              </a:rPr>
              <a:t>‹#›</a:t>
            </a:fld>
            <a:endParaRPr lang="en" sz="1300">
              <a:solidFill>
                <a:schemeClr val="lt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pic>
        <p:nvPicPr>
          <p:cNvPr id="30" name="Shape 30"/>
          <p:cNvPicPr preferRelativeResize="0"/>
          <p:nvPr/>
        </p:nvPicPr>
        <p:blipFill>
          <a:blip r:embed="rId3">
            <a:alphaModFix/>
          </a:blip>
          <a:stretch>
            <a:fillRect/>
          </a:stretch>
        </p:blipFill>
        <p:spPr>
          <a:xfrm>
            <a:off x="1146045" y="0"/>
            <a:ext cx="6851910" cy="5143500"/>
          </a:xfrm>
          <a:prstGeom prst="rect">
            <a:avLst/>
          </a:prstGeom>
          <a:noFill/>
          <a:ln>
            <a:noFill/>
          </a:ln>
        </p:spPr>
      </p:pic>
      <p:sp>
        <p:nvSpPr>
          <p:cNvPr id="31" name="Shape 31"/>
          <p:cNvSpPr txBox="1">
            <a:spLocks noGrp="1"/>
          </p:cNvSpPr>
          <p:nvPr>
            <p:ph type="ctrTitle"/>
          </p:nvPr>
        </p:nvSpPr>
        <p:spPr>
          <a:xfrm>
            <a:off x="528975" y="3564550"/>
            <a:ext cx="8092200" cy="1159799"/>
          </a:xfrm>
          <a:prstGeom prst="rect">
            <a:avLst/>
          </a:prstGeom>
        </p:spPr>
        <p:txBody>
          <a:bodyPr lIns="91425" tIns="91425" rIns="91425" bIns="91425" anchor="b" anchorCtr="0">
            <a:noAutofit/>
          </a:bodyPr>
          <a:lstStyle/>
          <a:p>
            <a:pPr lvl="0" rtl="0">
              <a:spcBef>
                <a:spcPts val="0"/>
              </a:spcBef>
              <a:buNone/>
            </a:pPr>
            <a:r>
              <a:rPr lang="en" sz="3600" b="0">
                <a:solidFill>
                  <a:srgbClr val="000000"/>
                </a:solidFill>
                <a:latin typeface="Georgia"/>
                <a:ea typeface="Georgia"/>
                <a:cs typeface="Georgia"/>
                <a:sym typeface="Georgia"/>
              </a:rPr>
              <a:t>8:1-9</a:t>
            </a:r>
          </a:p>
          <a:p>
            <a:pPr lvl="0" rtl="0">
              <a:spcBef>
                <a:spcPts val="0"/>
              </a:spcBef>
              <a:buNone/>
            </a:pPr>
            <a:r>
              <a:rPr lang="en" sz="3600" b="0" i="1">
                <a:solidFill>
                  <a:srgbClr val="000000"/>
                </a:solidFill>
                <a:latin typeface="Georgia"/>
                <a:ea typeface="Georgia"/>
                <a:cs typeface="Georgia"/>
                <a:sym typeface="Georgia"/>
              </a:rPr>
              <a:t>A Picture of Generosity</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 name="Shape 79"/>
          <p:cNvSpPr txBox="1">
            <a:spLocks noGrp="1"/>
          </p:cNvSpPr>
          <p:nvPr>
            <p:ph type="ctrTitle"/>
          </p:nvPr>
        </p:nvSpPr>
        <p:spPr>
          <a:xfrm>
            <a:off x="585300" y="615400"/>
            <a:ext cx="8047199" cy="859799"/>
          </a:xfrm>
          <a:prstGeom prst="rect">
            <a:avLst/>
          </a:prstGeom>
        </p:spPr>
        <p:txBody>
          <a:bodyPr lIns="91425" tIns="91425" rIns="91425" bIns="91425" anchor="ctr" anchorCtr="0">
            <a:noAutofit/>
          </a:bodyPr>
          <a:lstStyle/>
          <a:p>
            <a:pPr lvl="0" rtl="0">
              <a:spcBef>
                <a:spcPts val="0"/>
              </a:spcBef>
              <a:buClr>
                <a:schemeClr val="dk1"/>
              </a:buClr>
              <a:buSzPct val="50000"/>
              <a:buFont typeface="Arial"/>
              <a:buNone/>
            </a:pPr>
            <a:r>
              <a:rPr lang="en" sz="2200" b="0" dirty="0">
                <a:latin typeface="Georgia"/>
                <a:ea typeface="Georgia"/>
                <a:cs typeface="Georgia"/>
                <a:sym typeface="Georgia"/>
              </a:rPr>
              <a:t>MYTHBUSTER #4</a:t>
            </a:r>
          </a:p>
          <a:p>
            <a:pPr lvl="0" rtl="0">
              <a:spcBef>
                <a:spcPts val="0"/>
              </a:spcBef>
              <a:buClr>
                <a:schemeClr val="dk1"/>
              </a:buClr>
              <a:buSzPct val="50000"/>
              <a:buFont typeface="Arial"/>
              <a:buNone/>
            </a:pPr>
            <a:r>
              <a:rPr lang="en" sz="2200" b="0" dirty="0">
                <a:latin typeface="Georgia"/>
                <a:ea typeface="Georgia"/>
                <a:cs typeface="Georgia"/>
                <a:sym typeface="Georgia"/>
              </a:rPr>
              <a:t>“ACC is dependent upon the generosity of God’s people</a:t>
            </a:r>
          </a:p>
          <a:p>
            <a:pPr lvl="0" rtl="0">
              <a:spcBef>
                <a:spcPts val="0"/>
              </a:spcBef>
              <a:buClr>
                <a:schemeClr val="dk1"/>
              </a:buClr>
              <a:buSzPct val="50000"/>
              <a:buFont typeface="Arial"/>
              <a:buNone/>
            </a:pPr>
            <a:r>
              <a:rPr lang="en" sz="2200" b="0" dirty="0">
                <a:latin typeface="Georgia"/>
                <a:ea typeface="Georgia"/>
                <a:cs typeface="Georgia"/>
                <a:sym typeface="Georgia"/>
              </a:rPr>
              <a:t>to provide funding for God’s work.”</a:t>
            </a:r>
          </a:p>
        </p:txBody>
      </p:sp>
      <p:sp>
        <p:nvSpPr>
          <p:cNvPr id="4" name="Shape 80"/>
          <p:cNvSpPr txBox="1">
            <a:spLocks/>
          </p:cNvSpPr>
          <p:nvPr/>
        </p:nvSpPr>
        <p:spPr>
          <a:xfrm>
            <a:off x="638400" y="2195825"/>
            <a:ext cx="7867200" cy="859799"/>
          </a:xfrm>
          <a:prstGeom prst="rect">
            <a:avLst/>
          </a:prstGeom>
        </p:spPr>
        <p:txBody>
          <a:bodyPr lIns="91425" tIns="91425" rIns="91425" bIns="91425" anchor="ctr"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stStyle>
          <a:p>
            <a:pPr algn="ctr">
              <a:buClr>
                <a:schemeClr val="dk1"/>
              </a:buClr>
              <a:buSzPct val="50000"/>
              <a:buFont typeface="Arial"/>
              <a:buNone/>
            </a:pPr>
            <a:r>
              <a:rPr lang="en" sz="2200" dirty="0" smtClean="0">
                <a:solidFill>
                  <a:schemeClr val="bg1"/>
                </a:solidFill>
                <a:latin typeface="Georgia"/>
                <a:ea typeface="Georgia"/>
                <a:cs typeface="Georgia"/>
                <a:sym typeface="Georgia"/>
              </a:rPr>
              <a:t>MYTHBUSTER #5</a:t>
            </a:r>
          </a:p>
          <a:p>
            <a:pPr algn="ctr">
              <a:buClr>
                <a:schemeClr val="dk1"/>
              </a:buClr>
              <a:buSzPct val="50000"/>
              <a:buFont typeface="Arial"/>
              <a:buNone/>
            </a:pPr>
            <a:r>
              <a:rPr lang="en" sz="2200" dirty="0" smtClean="0">
                <a:solidFill>
                  <a:schemeClr val="bg1"/>
                </a:solidFill>
                <a:latin typeface="Georgia"/>
                <a:ea typeface="Georgia"/>
                <a:cs typeface="Georgia"/>
                <a:sym typeface="Georgia"/>
              </a:rPr>
              <a:t>“ACC financially supports the work of </a:t>
            </a:r>
          </a:p>
          <a:p>
            <a:pPr algn="ctr">
              <a:buClr>
                <a:schemeClr val="dk1"/>
              </a:buClr>
              <a:buSzPct val="50000"/>
              <a:buFont typeface="Arial"/>
              <a:buNone/>
            </a:pPr>
            <a:r>
              <a:rPr lang="en" sz="2200" dirty="0" smtClean="0">
                <a:solidFill>
                  <a:schemeClr val="bg1"/>
                </a:solidFill>
                <a:latin typeface="Georgia"/>
                <a:ea typeface="Georgia"/>
                <a:cs typeface="Georgia"/>
                <a:sym typeface="Georgia"/>
              </a:rPr>
              <a:t>the Christian &amp; Missionary Alliance.”</a:t>
            </a:r>
            <a:endParaRPr lang="en" sz="2200" dirty="0">
              <a:solidFill>
                <a:schemeClr val="bg1"/>
              </a:solidFill>
              <a:latin typeface="Georgia"/>
              <a:ea typeface="Georgia"/>
              <a:cs typeface="Georgia"/>
              <a:sym typeface="Georgia"/>
            </a:endParaRPr>
          </a:p>
        </p:txBody>
      </p:sp>
      <p:sp>
        <p:nvSpPr>
          <p:cNvPr id="5" name="Shape 74"/>
          <p:cNvSpPr txBox="1">
            <a:spLocks/>
          </p:cNvSpPr>
          <p:nvPr/>
        </p:nvSpPr>
        <p:spPr>
          <a:xfrm>
            <a:off x="638400" y="3643625"/>
            <a:ext cx="7867200" cy="859799"/>
          </a:xfrm>
          <a:prstGeom prst="rect">
            <a:avLst/>
          </a:prstGeom>
          <a:noFill/>
          <a:ln>
            <a:noFill/>
          </a:ln>
        </p:spPr>
        <p:txBody>
          <a:bodyPr lIns="91425" tIns="91425" rIns="91425" bIns="91425" anchor="ctr"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lt1"/>
              </a:buClr>
              <a:buSzPct val="100000"/>
              <a:buNone/>
              <a:defRPr sz="3600" b="1" i="0" u="none" strike="noStrike" cap="none" baseline="0">
                <a:solidFill>
                  <a:schemeClr val="lt1"/>
                </a:solidFill>
                <a:latin typeface="Arial"/>
                <a:ea typeface="Arial"/>
                <a:cs typeface="Arial"/>
                <a:sym typeface="Arial"/>
                <a:rtl val="0"/>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pPr algn="ctr">
              <a:buClr>
                <a:schemeClr val="dk1"/>
              </a:buClr>
              <a:buSzPct val="50000"/>
              <a:buFont typeface="Arial"/>
              <a:buNone/>
            </a:pPr>
            <a:r>
              <a:rPr lang="en" sz="2200" b="0" dirty="0" smtClean="0">
                <a:solidFill>
                  <a:schemeClr val="bg1"/>
                </a:solidFill>
                <a:latin typeface="Georgia"/>
                <a:ea typeface="Georgia"/>
                <a:cs typeface="Georgia"/>
                <a:sym typeface="Georgia"/>
              </a:rPr>
              <a:t>MYTH #6</a:t>
            </a:r>
          </a:p>
          <a:p>
            <a:pPr algn="ctr">
              <a:buClr>
                <a:schemeClr val="dk1"/>
              </a:buClr>
              <a:buSzPct val="50000"/>
              <a:buFont typeface="Arial"/>
              <a:buNone/>
            </a:pPr>
            <a:r>
              <a:rPr lang="en" sz="2200" b="0" dirty="0" smtClean="0">
                <a:solidFill>
                  <a:schemeClr val="bg1"/>
                </a:solidFill>
                <a:latin typeface="Georgia"/>
                <a:ea typeface="Georgia"/>
                <a:cs typeface="Georgia"/>
                <a:sym typeface="Georgia"/>
              </a:rPr>
              <a:t>“The pastors know how much each person gives.”</a:t>
            </a:r>
            <a:endParaRPr lang="en" sz="2200" b="0" dirty="0">
              <a:solidFill>
                <a:schemeClr val="bg1"/>
              </a:solidFill>
              <a:latin typeface="Georgia"/>
              <a:ea typeface="Georgia"/>
              <a:cs typeface="Georgia"/>
              <a:sym typeface="Georgia"/>
            </a:endParaRPr>
          </a:p>
        </p:txBody>
      </p:sp>
    </p:spTree>
    <p:extLst>
      <p:ext uri="{BB962C8B-B14F-4D97-AF65-F5344CB8AC3E}">
        <p14:creationId xmlns:p14="http://schemas.microsoft.com/office/powerpoint/2010/main" val="26276780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585300" y="615400"/>
            <a:ext cx="8047199" cy="859799"/>
          </a:xfrm>
          <a:prstGeom prst="rect">
            <a:avLst/>
          </a:prstGeom>
        </p:spPr>
        <p:txBody>
          <a:bodyPr lIns="91425" tIns="91425" rIns="91425" bIns="91425" anchor="ctr" anchorCtr="0">
            <a:noAutofit/>
          </a:bodyPr>
          <a:lstStyle/>
          <a:p>
            <a:pPr lvl="0" rtl="0">
              <a:spcBef>
                <a:spcPts val="0"/>
              </a:spcBef>
              <a:buClr>
                <a:schemeClr val="dk1"/>
              </a:buClr>
              <a:buSzPct val="50000"/>
              <a:buFont typeface="Arial"/>
              <a:buNone/>
            </a:pPr>
            <a:r>
              <a:rPr lang="en" sz="2200" b="0" dirty="0">
                <a:latin typeface="Georgia"/>
                <a:ea typeface="Georgia"/>
                <a:cs typeface="Georgia"/>
                <a:sym typeface="Georgia"/>
              </a:rPr>
              <a:t>MYTHBUSTER #4</a:t>
            </a:r>
          </a:p>
          <a:p>
            <a:pPr lvl="0" rtl="0">
              <a:spcBef>
                <a:spcPts val="0"/>
              </a:spcBef>
              <a:buClr>
                <a:schemeClr val="dk1"/>
              </a:buClr>
              <a:buSzPct val="50000"/>
              <a:buFont typeface="Arial"/>
              <a:buNone/>
            </a:pPr>
            <a:r>
              <a:rPr lang="en" sz="2200" b="0" dirty="0">
                <a:latin typeface="Georgia"/>
                <a:ea typeface="Georgia"/>
                <a:cs typeface="Georgia"/>
                <a:sym typeface="Georgia"/>
              </a:rPr>
              <a:t>“ACC is dependent upon the generosity of God’s people</a:t>
            </a:r>
          </a:p>
          <a:p>
            <a:pPr lvl="0" rtl="0">
              <a:spcBef>
                <a:spcPts val="0"/>
              </a:spcBef>
              <a:buClr>
                <a:schemeClr val="dk1"/>
              </a:buClr>
              <a:buSzPct val="50000"/>
              <a:buFont typeface="Arial"/>
              <a:buNone/>
            </a:pPr>
            <a:r>
              <a:rPr lang="en" sz="2200" b="0" dirty="0">
                <a:latin typeface="Georgia"/>
                <a:ea typeface="Georgia"/>
                <a:cs typeface="Georgia"/>
                <a:sym typeface="Georgia"/>
              </a:rPr>
              <a:t>to provide funding for God’s work.”</a:t>
            </a:r>
          </a:p>
        </p:txBody>
      </p:sp>
      <p:sp>
        <p:nvSpPr>
          <p:cNvPr id="80" name="Shape 80"/>
          <p:cNvSpPr txBox="1">
            <a:spLocks noGrp="1"/>
          </p:cNvSpPr>
          <p:nvPr>
            <p:ph type="ctrTitle" idx="2"/>
          </p:nvPr>
        </p:nvSpPr>
        <p:spPr>
          <a:xfrm>
            <a:off x="638400" y="2195825"/>
            <a:ext cx="7867200" cy="859799"/>
          </a:xfrm>
          <a:prstGeom prst="rect">
            <a:avLst/>
          </a:prstGeom>
        </p:spPr>
        <p:txBody>
          <a:bodyPr lIns="91425" tIns="91425" rIns="91425" bIns="91425" anchor="ctr" anchorCtr="0">
            <a:noAutofit/>
          </a:bodyPr>
          <a:lstStyle/>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MYTHBUSTER #5</a:t>
            </a:r>
          </a:p>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“ACC financially supports the work of </a:t>
            </a:r>
          </a:p>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the Christian &amp; Missionary Alliance.”</a:t>
            </a:r>
          </a:p>
        </p:txBody>
      </p:sp>
      <p:sp>
        <p:nvSpPr>
          <p:cNvPr id="81" name="Shape 81"/>
          <p:cNvSpPr txBox="1">
            <a:spLocks noGrp="1"/>
          </p:cNvSpPr>
          <p:nvPr>
            <p:ph type="ctrTitle" idx="3"/>
          </p:nvPr>
        </p:nvSpPr>
        <p:spPr>
          <a:xfrm>
            <a:off x="638400" y="3643625"/>
            <a:ext cx="7867200" cy="859799"/>
          </a:xfrm>
          <a:prstGeom prst="rect">
            <a:avLst/>
          </a:prstGeom>
        </p:spPr>
        <p:txBody>
          <a:bodyPr lIns="91425" tIns="91425" rIns="91425" bIns="91425" anchor="ctr" anchorCtr="0">
            <a:noAutofit/>
          </a:bodyPr>
          <a:lstStyle/>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MYTHBUSTER #6</a:t>
            </a:r>
          </a:p>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“The pastors know nothing.”</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585300" y="615400"/>
            <a:ext cx="8047199" cy="859799"/>
          </a:xfrm>
          <a:prstGeom prst="rect">
            <a:avLst/>
          </a:prstGeom>
        </p:spPr>
        <p:txBody>
          <a:bodyPr lIns="91425" tIns="91425" rIns="91425" bIns="91425" anchor="ctr" anchorCtr="0">
            <a:noAutofit/>
          </a:bodyPr>
          <a:lstStyle/>
          <a:p>
            <a:pPr lvl="0" rtl="0">
              <a:spcBef>
                <a:spcPts val="0"/>
              </a:spcBef>
              <a:buClr>
                <a:schemeClr val="dk1"/>
              </a:buClr>
              <a:buSzPct val="50000"/>
              <a:buFont typeface="Arial"/>
              <a:buNone/>
            </a:pPr>
            <a:r>
              <a:rPr lang="en" sz="2200" b="0">
                <a:latin typeface="Georgia"/>
                <a:ea typeface="Georgia"/>
                <a:cs typeface="Georgia"/>
                <a:sym typeface="Georgia"/>
              </a:rPr>
              <a:t>MYTHBUSTER #4</a:t>
            </a:r>
          </a:p>
          <a:p>
            <a:pPr lvl="0" rtl="0">
              <a:spcBef>
                <a:spcPts val="0"/>
              </a:spcBef>
              <a:buClr>
                <a:schemeClr val="dk1"/>
              </a:buClr>
              <a:buSzPct val="50000"/>
              <a:buFont typeface="Arial"/>
              <a:buNone/>
            </a:pPr>
            <a:r>
              <a:rPr lang="en" sz="2200" b="0">
                <a:latin typeface="Georgia"/>
                <a:ea typeface="Georgia"/>
                <a:cs typeface="Georgia"/>
                <a:sym typeface="Georgia"/>
              </a:rPr>
              <a:t>“ACC is dependent upon the generosity of God’s people</a:t>
            </a:r>
          </a:p>
          <a:p>
            <a:pPr lvl="0" rtl="0">
              <a:spcBef>
                <a:spcPts val="0"/>
              </a:spcBef>
              <a:buClr>
                <a:schemeClr val="dk1"/>
              </a:buClr>
              <a:buSzPct val="50000"/>
              <a:buFont typeface="Arial"/>
              <a:buNone/>
            </a:pPr>
            <a:r>
              <a:rPr lang="en" sz="2200" b="0">
                <a:latin typeface="Georgia"/>
                <a:ea typeface="Georgia"/>
                <a:cs typeface="Georgia"/>
                <a:sym typeface="Georgia"/>
              </a:rPr>
              <a:t>to provide funding for God’s work.”</a:t>
            </a:r>
          </a:p>
        </p:txBody>
      </p:sp>
      <p:sp>
        <p:nvSpPr>
          <p:cNvPr id="87" name="Shape 87"/>
          <p:cNvSpPr txBox="1">
            <a:spLocks noGrp="1"/>
          </p:cNvSpPr>
          <p:nvPr>
            <p:ph type="ctrTitle" idx="2"/>
          </p:nvPr>
        </p:nvSpPr>
        <p:spPr>
          <a:xfrm>
            <a:off x="638400" y="2195825"/>
            <a:ext cx="7867200" cy="859799"/>
          </a:xfrm>
          <a:prstGeom prst="rect">
            <a:avLst/>
          </a:prstGeom>
        </p:spPr>
        <p:txBody>
          <a:bodyPr lIns="91425" tIns="91425" rIns="91425" bIns="91425" anchor="ctr" anchorCtr="0">
            <a:noAutofit/>
          </a:bodyPr>
          <a:lstStyle/>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MYTHBUSTER #5</a:t>
            </a:r>
          </a:p>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“ACC financially supports the work of </a:t>
            </a:r>
          </a:p>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the Christian &amp; Missionary Alliance.”</a:t>
            </a:r>
          </a:p>
        </p:txBody>
      </p:sp>
      <p:sp>
        <p:nvSpPr>
          <p:cNvPr id="88" name="Shape 88"/>
          <p:cNvSpPr txBox="1">
            <a:spLocks noGrp="1"/>
          </p:cNvSpPr>
          <p:nvPr>
            <p:ph type="ctrTitle" idx="3"/>
          </p:nvPr>
        </p:nvSpPr>
        <p:spPr>
          <a:xfrm>
            <a:off x="638400" y="3643625"/>
            <a:ext cx="7867200" cy="859799"/>
          </a:xfrm>
          <a:prstGeom prst="rect">
            <a:avLst/>
          </a:prstGeom>
        </p:spPr>
        <p:txBody>
          <a:bodyPr lIns="91425" tIns="91425" rIns="91425" bIns="91425" anchor="ctr" anchorCtr="0">
            <a:noAutofit/>
          </a:bodyPr>
          <a:lstStyle/>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MYTHBUSTER #6</a:t>
            </a:r>
          </a:p>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“The pastors are shielded from individual giving records.”</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ctrTitle"/>
          </p:nvPr>
        </p:nvSpPr>
        <p:spPr>
          <a:xfrm>
            <a:off x="672150" y="931950"/>
            <a:ext cx="7799700" cy="3279599"/>
          </a:xfrm>
          <a:prstGeom prst="rect">
            <a:avLst/>
          </a:prstGeom>
        </p:spPr>
        <p:txBody>
          <a:bodyPr lIns="91425" tIns="91425" rIns="91425" bIns="91425" anchor="ctr" anchorCtr="0">
            <a:noAutofit/>
          </a:bodyPr>
          <a:lstStyle/>
          <a:p>
            <a:pPr lvl="0" rtl="0">
              <a:spcBef>
                <a:spcPts val="0"/>
              </a:spcBef>
              <a:buClr>
                <a:schemeClr val="dk1"/>
              </a:buClr>
              <a:buSzPct val="55000"/>
              <a:buFont typeface="Arial"/>
              <a:buNone/>
            </a:pPr>
            <a:r>
              <a:rPr lang="en" sz="2000" b="0">
                <a:latin typeface="Georgia"/>
                <a:ea typeface="Georgia"/>
                <a:cs typeface="Georgia"/>
                <a:sym typeface="Georgia"/>
              </a:rPr>
              <a:t>For</a:t>
            </a:r>
          </a:p>
          <a:p>
            <a:pPr lvl="0" rtl="0">
              <a:spcBef>
                <a:spcPts val="0"/>
              </a:spcBef>
              <a:buClr>
                <a:schemeClr val="dk1"/>
              </a:buClr>
              <a:buSzPct val="55000"/>
              <a:buFont typeface="Arial"/>
              <a:buNone/>
            </a:pPr>
            <a:r>
              <a:rPr lang="en" sz="2000" b="0">
                <a:latin typeface="Georgia"/>
                <a:ea typeface="Georgia"/>
                <a:cs typeface="Georgia"/>
                <a:sym typeface="Georgia"/>
              </a:rPr>
              <a:t>God</a:t>
            </a:r>
          </a:p>
          <a:p>
            <a:pPr lvl="0" rtl="0">
              <a:spcBef>
                <a:spcPts val="0"/>
              </a:spcBef>
              <a:buClr>
                <a:schemeClr val="dk1"/>
              </a:buClr>
              <a:buSzPct val="55000"/>
              <a:buFont typeface="Arial"/>
              <a:buNone/>
            </a:pPr>
            <a:r>
              <a:rPr lang="en" sz="2000" b="0">
                <a:latin typeface="Georgia"/>
                <a:ea typeface="Georgia"/>
                <a:cs typeface="Georgia"/>
                <a:sym typeface="Georgia"/>
              </a:rPr>
              <a:t>so</a:t>
            </a:r>
          </a:p>
          <a:p>
            <a:pPr lvl="0" rtl="0">
              <a:spcBef>
                <a:spcPts val="0"/>
              </a:spcBef>
              <a:buClr>
                <a:schemeClr val="dk1"/>
              </a:buClr>
              <a:buSzPct val="55000"/>
              <a:buFont typeface="Arial"/>
              <a:buNone/>
            </a:pPr>
            <a:r>
              <a:rPr lang="en" sz="2000" b="0">
                <a:latin typeface="Georgia"/>
                <a:ea typeface="Georgia"/>
                <a:cs typeface="Georgia"/>
                <a:sym typeface="Georgia"/>
              </a:rPr>
              <a:t>loved</a:t>
            </a:r>
          </a:p>
          <a:p>
            <a:pPr lvl="0" rtl="0">
              <a:spcBef>
                <a:spcPts val="0"/>
              </a:spcBef>
              <a:buClr>
                <a:schemeClr val="dk1"/>
              </a:buClr>
              <a:buSzPct val="55000"/>
              <a:buFont typeface="Arial"/>
              <a:buNone/>
            </a:pPr>
            <a:r>
              <a:rPr lang="en" sz="2000" b="0">
                <a:latin typeface="Georgia"/>
                <a:ea typeface="Georgia"/>
                <a:cs typeface="Georgia"/>
                <a:sym typeface="Georgia"/>
              </a:rPr>
              <a:t>the world </a:t>
            </a:r>
          </a:p>
          <a:p>
            <a:pPr lvl="0" rtl="0">
              <a:spcBef>
                <a:spcPts val="0"/>
              </a:spcBef>
              <a:buClr>
                <a:schemeClr val="dk1"/>
              </a:buClr>
              <a:buSzPct val="55000"/>
              <a:buFont typeface="Arial"/>
              <a:buNone/>
            </a:pPr>
            <a:r>
              <a:rPr lang="en" sz="2000" b="0">
                <a:latin typeface="Georgia"/>
                <a:ea typeface="Georgia"/>
                <a:cs typeface="Georgia"/>
                <a:sym typeface="Georgia"/>
              </a:rPr>
              <a:t>that he gave his one and only Son, that whoever believes</a:t>
            </a:r>
          </a:p>
          <a:p>
            <a:pPr lvl="0" rtl="0">
              <a:spcBef>
                <a:spcPts val="0"/>
              </a:spcBef>
              <a:buClr>
                <a:schemeClr val="dk1"/>
              </a:buClr>
              <a:buSzPct val="55000"/>
              <a:buFont typeface="Arial"/>
              <a:buNone/>
            </a:pPr>
            <a:r>
              <a:rPr lang="en" sz="2000" b="0">
                <a:latin typeface="Georgia"/>
                <a:ea typeface="Georgia"/>
                <a:cs typeface="Georgia"/>
                <a:sym typeface="Georgia"/>
              </a:rPr>
              <a:t>in him</a:t>
            </a:r>
          </a:p>
          <a:p>
            <a:pPr lvl="0" rtl="0">
              <a:spcBef>
                <a:spcPts val="0"/>
              </a:spcBef>
              <a:buClr>
                <a:schemeClr val="dk1"/>
              </a:buClr>
              <a:buSzPct val="55000"/>
              <a:buFont typeface="Arial"/>
              <a:buNone/>
            </a:pPr>
            <a:r>
              <a:rPr lang="en" sz="2000" b="0">
                <a:latin typeface="Georgia"/>
                <a:ea typeface="Georgia"/>
                <a:cs typeface="Georgia"/>
                <a:sym typeface="Georgia"/>
              </a:rPr>
              <a:t>shall</a:t>
            </a:r>
          </a:p>
          <a:p>
            <a:pPr lvl="0" rtl="0">
              <a:spcBef>
                <a:spcPts val="0"/>
              </a:spcBef>
              <a:buClr>
                <a:schemeClr val="dk1"/>
              </a:buClr>
              <a:buSzPct val="55000"/>
              <a:buFont typeface="Arial"/>
              <a:buNone/>
            </a:pPr>
            <a:r>
              <a:rPr lang="en" sz="2000" b="0">
                <a:latin typeface="Georgia"/>
                <a:ea typeface="Georgia"/>
                <a:cs typeface="Georgia"/>
                <a:sym typeface="Georgia"/>
              </a:rPr>
              <a:t>not</a:t>
            </a:r>
          </a:p>
          <a:p>
            <a:pPr lvl="0" rtl="0">
              <a:spcBef>
                <a:spcPts val="0"/>
              </a:spcBef>
              <a:buClr>
                <a:schemeClr val="dk1"/>
              </a:buClr>
              <a:buSzPct val="55000"/>
              <a:buFont typeface="Arial"/>
              <a:buNone/>
            </a:pPr>
            <a:r>
              <a:rPr lang="en" sz="2000" b="0">
                <a:latin typeface="Georgia"/>
                <a:ea typeface="Georgia"/>
                <a:cs typeface="Georgia"/>
                <a:sym typeface="Georgia"/>
              </a:rPr>
              <a:t>perish</a:t>
            </a:r>
          </a:p>
          <a:p>
            <a:pPr lvl="0" rtl="0">
              <a:spcBef>
                <a:spcPts val="0"/>
              </a:spcBef>
              <a:buClr>
                <a:schemeClr val="dk1"/>
              </a:buClr>
              <a:buSzPct val="55000"/>
              <a:buFont typeface="Arial"/>
              <a:buNone/>
            </a:pPr>
            <a:r>
              <a:rPr lang="en" sz="2000" b="0">
                <a:latin typeface="Georgia"/>
                <a:ea typeface="Georgia"/>
                <a:cs typeface="Georgia"/>
                <a:sym typeface="Georgia"/>
              </a:rPr>
              <a:t>but</a:t>
            </a:r>
          </a:p>
          <a:p>
            <a:pPr lvl="0" rtl="0">
              <a:spcBef>
                <a:spcPts val="0"/>
              </a:spcBef>
              <a:buClr>
                <a:schemeClr val="dk1"/>
              </a:buClr>
              <a:buSzPct val="55000"/>
              <a:buFont typeface="Arial"/>
              <a:buNone/>
            </a:pPr>
            <a:r>
              <a:rPr lang="en" sz="2000" b="0">
                <a:latin typeface="Georgia"/>
                <a:ea typeface="Georgia"/>
                <a:cs typeface="Georgia"/>
                <a:sym typeface="Georgia"/>
              </a:rPr>
              <a:t>have</a:t>
            </a:r>
          </a:p>
          <a:p>
            <a:pPr lvl="0" rtl="0">
              <a:spcBef>
                <a:spcPts val="0"/>
              </a:spcBef>
              <a:buClr>
                <a:schemeClr val="dk1"/>
              </a:buClr>
              <a:buSzPct val="55000"/>
              <a:buFont typeface="Arial"/>
              <a:buNone/>
            </a:pPr>
            <a:r>
              <a:rPr lang="en" sz="2000" b="0">
                <a:latin typeface="Georgia"/>
                <a:ea typeface="Georgia"/>
                <a:cs typeface="Georgia"/>
                <a:sym typeface="Georgia"/>
              </a:rPr>
              <a:t>eternal</a:t>
            </a:r>
          </a:p>
          <a:p>
            <a:pPr lvl="0" rtl="0">
              <a:spcBef>
                <a:spcPts val="0"/>
              </a:spcBef>
              <a:buClr>
                <a:schemeClr val="dk1"/>
              </a:buClr>
              <a:buSzPct val="55000"/>
              <a:buFont typeface="Arial"/>
              <a:buNone/>
            </a:pPr>
            <a:r>
              <a:rPr lang="en" sz="2000" b="0">
                <a:latin typeface="Georgia"/>
                <a:ea typeface="Georgia"/>
                <a:cs typeface="Georgia"/>
                <a:sym typeface="Georgia"/>
              </a:rPr>
              <a:t>life.</a:t>
            </a:r>
          </a:p>
          <a:p>
            <a:pPr lvl="0" rtl="0">
              <a:spcBef>
                <a:spcPts val="0"/>
              </a:spcBef>
              <a:buClr>
                <a:schemeClr val="dk1"/>
              </a:buClr>
              <a:buSzPct val="55000"/>
              <a:buFont typeface="Arial"/>
              <a:buNone/>
            </a:pPr>
            <a:r>
              <a:rPr lang="en" sz="2000" b="0" i="1">
                <a:latin typeface="Georgia"/>
                <a:ea typeface="Georgia"/>
                <a:cs typeface="Georgia"/>
                <a:sym typeface="Georgia"/>
              </a:rPr>
              <a:t>(John 3:16)</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495225" y="445650"/>
            <a:ext cx="8148600" cy="4252200"/>
          </a:xfrm>
          <a:prstGeom prst="rect">
            <a:avLst/>
          </a:prstGeom>
        </p:spPr>
        <p:txBody>
          <a:bodyPr lIns="91425" tIns="91425" rIns="91425" bIns="91425" anchor="ctr" anchorCtr="0">
            <a:noAutofit/>
          </a:bodyPr>
          <a:lstStyle/>
          <a:p>
            <a:pPr lvl="0" rtl="0">
              <a:spcBef>
                <a:spcPts val="0"/>
              </a:spcBef>
              <a:buClr>
                <a:schemeClr val="dk1"/>
              </a:buClr>
              <a:buSzPct val="50000"/>
              <a:buFont typeface="Arial"/>
              <a:buNone/>
            </a:pPr>
            <a:r>
              <a:rPr lang="en" sz="2200" b="0" i="1">
                <a:latin typeface="Georgia"/>
                <a:ea typeface="Georgia"/>
                <a:cs typeface="Georgia"/>
                <a:sym typeface="Georgia"/>
              </a:rPr>
              <a:t>(2 Corinthians 8:1-5)</a:t>
            </a:r>
          </a:p>
          <a:p>
            <a:pPr lvl="0" rtl="0">
              <a:spcBef>
                <a:spcPts val="0"/>
              </a:spcBef>
              <a:buClr>
                <a:schemeClr val="dk1"/>
              </a:buClr>
              <a:buFont typeface="Arial"/>
              <a:buNone/>
            </a:pPr>
            <a:endParaRPr sz="2200" b="0">
              <a:latin typeface="Georgia"/>
              <a:ea typeface="Georgia"/>
              <a:cs typeface="Georgia"/>
              <a:sym typeface="Georgia"/>
            </a:endParaRPr>
          </a:p>
          <a:p>
            <a:pPr lvl="0" rtl="0">
              <a:spcBef>
                <a:spcPts val="0"/>
              </a:spcBef>
              <a:buClr>
                <a:schemeClr val="dk1"/>
              </a:buClr>
              <a:buSzPct val="50000"/>
              <a:buFont typeface="Arial"/>
              <a:buNone/>
            </a:pPr>
            <a:r>
              <a:rPr lang="en" sz="2200" b="0">
                <a:latin typeface="Georgia"/>
                <a:ea typeface="Georgia"/>
                <a:cs typeface="Georgia"/>
                <a:sym typeface="Georgia"/>
              </a:rPr>
              <a:t>And now, brothers and sisters, we want you to know about the grace that God has given the Macedonian churches. In the midst of a very severe trial, their overflowing joy and their extreme poverty welled up in rich generosity. For I testify that they gave as much as they were able, and even beyond their ability. Entirely on their own,  they urgently pleaded with us for the privilege of sharing in this service to the Lord’s people.  And they exceeded our expectations: They gave themselves first of all to the Lord, and then by the will of God also to us.</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615900" y="445650"/>
            <a:ext cx="7912199" cy="4252200"/>
          </a:xfrm>
          <a:prstGeom prst="rect">
            <a:avLst/>
          </a:prstGeom>
        </p:spPr>
        <p:txBody>
          <a:bodyPr lIns="91425" tIns="91425" rIns="91425" bIns="91425" anchor="ctr" anchorCtr="0">
            <a:noAutofit/>
          </a:bodyPr>
          <a:lstStyle/>
          <a:p>
            <a:pPr lvl="0" rtl="0">
              <a:spcBef>
                <a:spcPts val="0"/>
              </a:spcBef>
              <a:buClr>
                <a:schemeClr val="dk1"/>
              </a:buClr>
              <a:buSzPct val="50000"/>
              <a:buFont typeface="Arial"/>
              <a:buNone/>
            </a:pPr>
            <a:r>
              <a:rPr lang="en" sz="2200" b="0" i="1">
                <a:latin typeface="Georgia"/>
                <a:ea typeface="Georgia"/>
                <a:cs typeface="Georgia"/>
                <a:sym typeface="Georgia"/>
              </a:rPr>
              <a:t>(2 Corinthians 8:6-7)</a:t>
            </a:r>
          </a:p>
          <a:p>
            <a:pPr lvl="0" rtl="0">
              <a:spcBef>
                <a:spcPts val="0"/>
              </a:spcBef>
              <a:buClr>
                <a:schemeClr val="dk1"/>
              </a:buClr>
              <a:buFont typeface="Arial"/>
              <a:buNone/>
            </a:pPr>
            <a:endParaRPr sz="2200" b="0">
              <a:latin typeface="Georgia"/>
              <a:ea typeface="Georgia"/>
              <a:cs typeface="Georgia"/>
              <a:sym typeface="Georgia"/>
            </a:endParaRPr>
          </a:p>
          <a:p>
            <a:pPr lvl="0" rtl="0">
              <a:spcBef>
                <a:spcPts val="0"/>
              </a:spcBef>
              <a:buClr>
                <a:schemeClr val="dk1"/>
              </a:buClr>
              <a:buSzPct val="50000"/>
              <a:buFont typeface="Arial"/>
              <a:buNone/>
            </a:pPr>
            <a:r>
              <a:rPr lang="en" sz="2200" b="0">
                <a:latin typeface="Georgia"/>
                <a:ea typeface="Georgia"/>
                <a:cs typeface="Georgia"/>
                <a:sym typeface="Georgia"/>
              </a:rPr>
              <a:t>So we urged Titus, just as he had earlier made a beginning, to bring also to completion this act of grace on your part.  But since you excel in everything—in faith, in speech, in knowledge, in complete earnestness and in the love we have kindled in you—see that you also excel in this grace of giving.</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ctrTitle"/>
          </p:nvPr>
        </p:nvSpPr>
        <p:spPr>
          <a:xfrm>
            <a:off x="675300" y="445650"/>
            <a:ext cx="7867200" cy="4252200"/>
          </a:xfrm>
          <a:prstGeom prst="rect">
            <a:avLst/>
          </a:prstGeom>
        </p:spPr>
        <p:txBody>
          <a:bodyPr lIns="91425" tIns="91425" rIns="91425" bIns="91425" anchor="ctr" anchorCtr="0">
            <a:noAutofit/>
          </a:bodyPr>
          <a:lstStyle/>
          <a:p>
            <a:pPr lvl="0" rtl="0">
              <a:spcBef>
                <a:spcPts val="0"/>
              </a:spcBef>
              <a:buClr>
                <a:schemeClr val="dk1"/>
              </a:buClr>
              <a:buSzPct val="50000"/>
              <a:buFont typeface="Arial"/>
              <a:buNone/>
            </a:pPr>
            <a:r>
              <a:rPr lang="en" sz="2200" b="0" i="1">
                <a:latin typeface="Georgia"/>
                <a:ea typeface="Georgia"/>
                <a:cs typeface="Georgia"/>
                <a:sym typeface="Georgia"/>
              </a:rPr>
              <a:t>(2 Corinthians 8:8-9)</a:t>
            </a:r>
          </a:p>
          <a:p>
            <a:pPr lvl="0" rtl="0">
              <a:spcBef>
                <a:spcPts val="0"/>
              </a:spcBef>
              <a:buClr>
                <a:schemeClr val="dk1"/>
              </a:buClr>
              <a:buFont typeface="Arial"/>
              <a:buNone/>
            </a:pPr>
            <a:endParaRPr sz="2200" b="0">
              <a:latin typeface="Georgia"/>
              <a:ea typeface="Georgia"/>
              <a:cs typeface="Georgia"/>
              <a:sym typeface="Georgia"/>
            </a:endParaRPr>
          </a:p>
          <a:p>
            <a:pPr lvl="0" rtl="0">
              <a:spcBef>
                <a:spcPts val="0"/>
              </a:spcBef>
              <a:buClr>
                <a:schemeClr val="dk1"/>
              </a:buClr>
              <a:buSzPct val="50000"/>
              <a:buFont typeface="Arial"/>
              <a:buNone/>
            </a:pPr>
            <a:r>
              <a:rPr lang="en" sz="2200" b="0">
                <a:latin typeface="Georgia"/>
                <a:ea typeface="Georgia"/>
                <a:cs typeface="Georgia"/>
                <a:sym typeface="Georgia"/>
              </a:rPr>
              <a:t>I am not commanding you, but I want to test the sincerity of your love by comparing it with the earnestness of others. For you know the grace of our Lord Jesus Christ, that though he was rich, yet for your sake he became poor, so that you through his poverty might become rich.</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ctrTitle"/>
          </p:nvPr>
        </p:nvSpPr>
        <p:spPr>
          <a:xfrm>
            <a:off x="675300" y="445650"/>
            <a:ext cx="7867200" cy="859799"/>
          </a:xfrm>
          <a:prstGeom prst="rect">
            <a:avLst/>
          </a:prstGeom>
        </p:spPr>
        <p:txBody>
          <a:bodyPr lIns="91425" tIns="91425" rIns="91425" bIns="91425" anchor="ctr" anchorCtr="0">
            <a:noAutofit/>
          </a:bodyPr>
          <a:lstStyle/>
          <a:p>
            <a:pPr lvl="0" rtl="0">
              <a:spcBef>
                <a:spcPts val="0"/>
              </a:spcBef>
              <a:buClr>
                <a:schemeClr val="dk1"/>
              </a:buClr>
              <a:buSzPct val="50000"/>
              <a:buFont typeface="Arial"/>
              <a:buNone/>
            </a:pPr>
            <a:r>
              <a:rPr lang="en" sz="2200" b="0" dirty="0">
                <a:latin typeface="Georgia"/>
                <a:ea typeface="Georgia"/>
                <a:cs typeface="Georgia"/>
                <a:sym typeface="Georgia"/>
              </a:rPr>
              <a:t>MYTH #1</a:t>
            </a:r>
          </a:p>
          <a:p>
            <a:pPr lvl="0" rtl="0">
              <a:spcBef>
                <a:spcPts val="0"/>
              </a:spcBef>
              <a:buClr>
                <a:schemeClr val="dk1"/>
              </a:buClr>
              <a:buSzPct val="50000"/>
              <a:buFont typeface="Arial"/>
              <a:buNone/>
            </a:pPr>
            <a:r>
              <a:rPr lang="en" sz="2200" b="0" dirty="0">
                <a:latin typeface="Georgia"/>
                <a:ea typeface="Georgia"/>
                <a:cs typeface="Georgia"/>
                <a:sym typeface="Georgia"/>
              </a:rPr>
              <a:t>“If I had a larger income, I could then give to the church.”</a:t>
            </a:r>
          </a:p>
        </p:txBody>
      </p:sp>
      <p:sp>
        <p:nvSpPr>
          <p:cNvPr id="52" name="Shape 52"/>
          <p:cNvSpPr txBox="1">
            <a:spLocks noGrp="1"/>
          </p:cNvSpPr>
          <p:nvPr>
            <p:ph type="ctrTitle" idx="2"/>
          </p:nvPr>
        </p:nvSpPr>
        <p:spPr>
          <a:xfrm>
            <a:off x="675300" y="3112650"/>
            <a:ext cx="7867200" cy="1613999"/>
          </a:xfrm>
          <a:prstGeom prst="rect">
            <a:avLst/>
          </a:prstGeom>
        </p:spPr>
        <p:txBody>
          <a:bodyPr lIns="91425" tIns="91425" rIns="91425" bIns="91425" anchor="ctr" anchorCtr="0">
            <a:noAutofit/>
          </a:bodyPr>
          <a:lstStyle/>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MYTHBUSTER #1</a:t>
            </a:r>
          </a:p>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“The size of my income is irrelevant.</a:t>
            </a:r>
          </a:p>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Because of grace, I can be generous with what I do have.”</a:t>
            </a:r>
          </a:p>
        </p:txBody>
      </p:sp>
      <p:sp>
        <p:nvSpPr>
          <p:cNvPr id="53" name="Shape 53"/>
          <p:cNvSpPr txBox="1">
            <a:spLocks noGrp="1"/>
          </p:cNvSpPr>
          <p:nvPr>
            <p:ph type="ctrTitle" idx="3"/>
          </p:nvPr>
        </p:nvSpPr>
        <p:spPr>
          <a:xfrm>
            <a:off x="675300" y="1512450"/>
            <a:ext cx="7867200" cy="1613999"/>
          </a:xfrm>
          <a:prstGeom prst="rect">
            <a:avLst/>
          </a:prstGeom>
        </p:spPr>
        <p:txBody>
          <a:bodyPr lIns="91425" tIns="91425" rIns="91425" bIns="91425" anchor="ctr" anchorCtr="0">
            <a:noAutofit/>
          </a:bodyPr>
          <a:lstStyle/>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For if the willingness is there, the gift is acceptable according to what one has, not according to what one does not have.</a:t>
            </a:r>
          </a:p>
          <a:p>
            <a:pPr lvl="0" algn="ctr" rtl="0">
              <a:spcBef>
                <a:spcPts val="0"/>
              </a:spcBef>
              <a:buClr>
                <a:schemeClr val="dk1"/>
              </a:buClr>
              <a:buSzPct val="50000"/>
              <a:buFont typeface="Arial"/>
              <a:buNone/>
            </a:pPr>
            <a:r>
              <a:rPr lang="en" sz="2200" b="0" i="1" dirty="0">
                <a:solidFill>
                  <a:schemeClr val="bg1"/>
                </a:solidFill>
                <a:latin typeface="Georgia"/>
                <a:ea typeface="Georgia"/>
                <a:cs typeface="Georgia"/>
                <a:sym typeface="Georgia"/>
              </a:rPr>
              <a:t>(2 Corinthians 8:12)</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fade">
                                      <p:cBhvr>
                                        <p:cTn id="12"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675300" y="369450"/>
            <a:ext cx="7867200" cy="859799"/>
          </a:xfrm>
          <a:prstGeom prst="rect">
            <a:avLst/>
          </a:prstGeom>
        </p:spPr>
        <p:txBody>
          <a:bodyPr lIns="91425" tIns="91425" rIns="91425" bIns="91425" anchor="ctr" anchorCtr="0">
            <a:noAutofit/>
          </a:bodyPr>
          <a:lstStyle/>
          <a:p>
            <a:pPr lvl="0" rtl="0">
              <a:spcBef>
                <a:spcPts val="0"/>
              </a:spcBef>
              <a:buClr>
                <a:schemeClr val="dk1"/>
              </a:buClr>
              <a:buSzPct val="50000"/>
              <a:buFont typeface="Arial"/>
              <a:buNone/>
            </a:pPr>
            <a:r>
              <a:rPr lang="en" sz="2000" b="0" dirty="0">
                <a:latin typeface="Georgia"/>
                <a:ea typeface="Georgia"/>
                <a:cs typeface="Georgia"/>
                <a:sym typeface="Georgia"/>
              </a:rPr>
              <a:t>MYTH #2</a:t>
            </a:r>
          </a:p>
          <a:p>
            <a:pPr lvl="0" rtl="0">
              <a:spcBef>
                <a:spcPts val="0"/>
              </a:spcBef>
              <a:buClr>
                <a:schemeClr val="dk1"/>
              </a:buClr>
              <a:buSzPct val="55000"/>
              <a:buFont typeface="Arial"/>
              <a:buNone/>
            </a:pPr>
            <a:r>
              <a:rPr lang="en" sz="2000" b="0" dirty="0">
                <a:latin typeface="Georgia"/>
                <a:ea typeface="Georgia"/>
                <a:cs typeface="Georgia"/>
                <a:sym typeface="Georgia"/>
              </a:rPr>
              <a:t>“My gift is small so it doesn’t really </a:t>
            </a:r>
            <a:r>
              <a:rPr lang="en" sz="2000" b="0" dirty="0" smtClean="0">
                <a:latin typeface="Georgia"/>
                <a:ea typeface="Georgia"/>
                <a:cs typeface="Georgia"/>
                <a:sym typeface="Georgia"/>
              </a:rPr>
              <a:t>matter if I give to the church.”</a:t>
            </a:r>
            <a:endParaRPr lang="en" sz="2000" b="0" dirty="0">
              <a:latin typeface="Georgia"/>
              <a:ea typeface="Georgia"/>
              <a:cs typeface="Georgia"/>
              <a:sym typeface="Georgia"/>
            </a:endParaRPr>
          </a:p>
        </p:txBody>
      </p:sp>
      <p:sp>
        <p:nvSpPr>
          <p:cNvPr id="59" name="Shape 59"/>
          <p:cNvSpPr txBox="1">
            <a:spLocks noGrp="1"/>
          </p:cNvSpPr>
          <p:nvPr>
            <p:ph type="ctrTitle" idx="2"/>
          </p:nvPr>
        </p:nvSpPr>
        <p:spPr>
          <a:xfrm>
            <a:off x="675300" y="3569850"/>
            <a:ext cx="7867200" cy="1299299"/>
          </a:xfrm>
          <a:prstGeom prst="rect">
            <a:avLst/>
          </a:prstGeom>
        </p:spPr>
        <p:txBody>
          <a:bodyPr lIns="91425" tIns="91425" rIns="91425" bIns="91425" anchor="ctr" anchorCtr="0">
            <a:noAutofit/>
          </a:bodyPr>
          <a:lstStyle/>
          <a:p>
            <a:pPr lvl="0" algn="ctr" rtl="0">
              <a:spcBef>
                <a:spcPts val="0"/>
              </a:spcBef>
              <a:buClr>
                <a:schemeClr val="dk1"/>
              </a:buClr>
              <a:buSzPct val="50000"/>
              <a:buFont typeface="Arial"/>
              <a:buNone/>
            </a:pPr>
            <a:r>
              <a:rPr lang="en" sz="2000" b="0" dirty="0">
                <a:solidFill>
                  <a:schemeClr val="bg1"/>
                </a:solidFill>
                <a:latin typeface="Georgia"/>
                <a:ea typeface="Georgia"/>
                <a:cs typeface="Georgia"/>
                <a:sym typeface="Georgia"/>
              </a:rPr>
              <a:t>MYTHBUSTER #2</a:t>
            </a:r>
          </a:p>
          <a:p>
            <a:pPr lvl="0" algn="ctr" rtl="0">
              <a:spcBef>
                <a:spcPts val="0"/>
              </a:spcBef>
              <a:buClr>
                <a:schemeClr val="dk1"/>
              </a:buClr>
              <a:buSzPct val="55000"/>
              <a:buFont typeface="Arial"/>
              <a:buNone/>
            </a:pPr>
            <a:r>
              <a:rPr lang="en" sz="2000" b="0" dirty="0">
                <a:solidFill>
                  <a:schemeClr val="bg1"/>
                </a:solidFill>
                <a:latin typeface="Georgia"/>
                <a:ea typeface="Georgia"/>
                <a:cs typeface="Georgia"/>
                <a:sym typeface="Georgia"/>
              </a:rPr>
              <a:t>“God sees my motives. Therefore my gift, given from the heart,</a:t>
            </a:r>
          </a:p>
          <a:p>
            <a:pPr lvl="0" algn="ctr" rtl="0">
              <a:spcBef>
                <a:spcPts val="0"/>
              </a:spcBef>
              <a:buClr>
                <a:schemeClr val="dk1"/>
              </a:buClr>
              <a:buSzPct val="55000"/>
              <a:buFont typeface="Arial"/>
              <a:buNone/>
            </a:pPr>
            <a:r>
              <a:rPr lang="en" sz="2000" b="0" dirty="0">
                <a:solidFill>
                  <a:schemeClr val="bg1"/>
                </a:solidFill>
                <a:latin typeface="Georgia"/>
                <a:ea typeface="Georgia"/>
                <a:cs typeface="Georgia"/>
                <a:sym typeface="Georgia"/>
              </a:rPr>
              <a:t>even if it is small, brings Him glory!”</a:t>
            </a:r>
          </a:p>
        </p:txBody>
      </p:sp>
      <p:sp>
        <p:nvSpPr>
          <p:cNvPr id="60" name="Shape 60"/>
          <p:cNvSpPr txBox="1">
            <a:spLocks noGrp="1"/>
          </p:cNvSpPr>
          <p:nvPr>
            <p:ph type="ctrTitle" idx="3"/>
          </p:nvPr>
        </p:nvSpPr>
        <p:spPr>
          <a:xfrm>
            <a:off x="416425" y="1588650"/>
            <a:ext cx="8407500" cy="1613999"/>
          </a:xfrm>
          <a:prstGeom prst="rect">
            <a:avLst/>
          </a:prstGeom>
        </p:spPr>
        <p:txBody>
          <a:bodyPr lIns="91425" tIns="91425" rIns="91425" bIns="91425" anchor="ctr" anchorCtr="0">
            <a:noAutofit/>
          </a:bodyPr>
          <a:lstStyle/>
          <a:p>
            <a:pPr lvl="0" algn="ctr" rtl="0">
              <a:spcBef>
                <a:spcPts val="0"/>
              </a:spcBef>
              <a:buClr>
                <a:schemeClr val="dk1"/>
              </a:buClr>
              <a:buSzPct val="55000"/>
              <a:buFont typeface="Arial"/>
              <a:buNone/>
            </a:pPr>
            <a:r>
              <a:rPr lang="en" sz="2000" b="0" dirty="0">
                <a:solidFill>
                  <a:schemeClr val="bg1"/>
                </a:solidFill>
                <a:latin typeface="Georgia"/>
                <a:ea typeface="Georgia"/>
                <a:cs typeface="Georgia"/>
                <a:sym typeface="Georgia"/>
              </a:rPr>
              <a:t>As Jesus looked up, he saw the rich putting their gifts into the temple treasury. He also saw a poor widow put in two very small copper coins. “Truly I tell you,” he said, “this poor widow has put in more than all the others. All these people gave their gifts out of their wealth; but she out of her poverty put in all she had to live on.”</a:t>
            </a:r>
          </a:p>
          <a:p>
            <a:pPr lvl="0" algn="ctr" rtl="0">
              <a:spcBef>
                <a:spcPts val="0"/>
              </a:spcBef>
              <a:buClr>
                <a:schemeClr val="dk1"/>
              </a:buClr>
              <a:buSzPct val="55000"/>
              <a:buFont typeface="Arial"/>
              <a:buNone/>
            </a:pPr>
            <a:r>
              <a:rPr lang="en" sz="2000" b="0" i="1" dirty="0">
                <a:solidFill>
                  <a:schemeClr val="bg1"/>
                </a:solidFill>
                <a:latin typeface="Georgia"/>
                <a:ea typeface="Georgia"/>
                <a:cs typeface="Georgia"/>
                <a:sym typeface="Georgia"/>
              </a:rPr>
              <a:t>(Luke 21:1-4)</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ctrTitle"/>
          </p:nvPr>
        </p:nvSpPr>
        <p:spPr>
          <a:xfrm>
            <a:off x="675300" y="369450"/>
            <a:ext cx="7867200" cy="859799"/>
          </a:xfrm>
          <a:prstGeom prst="rect">
            <a:avLst/>
          </a:prstGeom>
        </p:spPr>
        <p:txBody>
          <a:bodyPr lIns="91425" tIns="91425" rIns="91425" bIns="91425" anchor="ctr" anchorCtr="0">
            <a:noAutofit/>
          </a:bodyPr>
          <a:lstStyle/>
          <a:p>
            <a:pPr lvl="0" rtl="0">
              <a:spcBef>
                <a:spcPts val="0"/>
              </a:spcBef>
              <a:buClr>
                <a:schemeClr val="dk1"/>
              </a:buClr>
              <a:buSzPct val="50000"/>
              <a:buFont typeface="Arial"/>
              <a:buNone/>
            </a:pPr>
            <a:r>
              <a:rPr lang="en" sz="2200" b="0" dirty="0">
                <a:latin typeface="Georgia"/>
                <a:ea typeface="Georgia"/>
                <a:cs typeface="Georgia"/>
                <a:sym typeface="Georgia"/>
              </a:rPr>
              <a:t>MYTH #3</a:t>
            </a:r>
          </a:p>
          <a:p>
            <a:pPr lvl="0" rtl="0">
              <a:spcBef>
                <a:spcPts val="0"/>
              </a:spcBef>
              <a:buClr>
                <a:schemeClr val="dk1"/>
              </a:buClr>
              <a:buSzPct val="50000"/>
              <a:buFont typeface="Arial"/>
              <a:buNone/>
            </a:pPr>
            <a:r>
              <a:rPr lang="en" sz="2200" b="0" dirty="0">
                <a:latin typeface="Georgia"/>
                <a:ea typeface="Georgia"/>
                <a:cs typeface="Georgia"/>
                <a:sym typeface="Georgia"/>
              </a:rPr>
              <a:t>“Old Testament tithing (10%) doesn’t apply anymore,</a:t>
            </a:r>
          </a:p>
          <a:p>
            <a:pPr lvl="0" rtl="0">
              <a:spcBef>
                <a:spcPts val="0"/>
              </a:spcBef>
              <a:buClr>
                <a:schemeClr val="dk1"/>
              </a:buClr>
              <a:buSzPct val="50000"/>
              <a:buFont typeface="Arial"/>
              <a:buNone/>
            </a:pPr>
            <a:r>
              <a:rPr lang="en" sz="2200" b="0" dirty="0">
                <a:latin typeface="Georgia"/>
                <a:ea typeface="Georgia"/>
                <a:cs typeface="Georgia"/>
                <a:sym typeface="Georgia"/>
              </a:rPr>
              <a:t>so I don’t need to give to the church.”</a:t>
            </a:r>
          </a:p>
        </p:txBody>
      </p:sp>
      <p:sp>
        <p:nvSpPr>
          <p:cNvPr id="66" name="Shape 66"/>
          <p:cNvSpPr txBox="1">
            <a:spLocks noGrp="1"/>
          </p:cNvSpPr>
          <p:nvPr>
            <p:ph type="ctrTitle" idx="2"/>
          </p:nvPr>
        </p:nvSpPr>
        <p:spPr>
          <a:xfrm>
            <a:off x="348900" y="3493650"/>
            <a:ext cx="8351099" cy="1299299"/>
          </a:xfrm>
          <a:prstGeom prst="rect">
            <a:avLst/>
          </a:prstGeom>
        </p:spPr>
        <p:txBody>
          <a:bodyPr lIns="91425" tIns="91425" rIns="91425" bIns="91425" anchor="ctr" anchorCtr="0">
            <a:noAutofit/>
          </a:bodyPr>
          <a:lstStyle/>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MYTHBUSTER #3</a:t>
            </a:r>
          </a:p>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“Because of His amazing grace,</a:t>
            </a:r>
          </a:p>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Jesus will lead me to excel in the grace of giving!”</a:t>
            </a:r>
          </a:p>
        </p:txBody>
      </p:sp>
      <p:sp>
        <p:nvSpPr>
          <p:cNvPr id="67" name="Shape 67"/>
          <p:cNvSpPr txBox="1">
            <a:spLocks noGrp="1"/>
          </p:cNvSpPr>
          <p:nvPr>
            <p:ph type="ctrTitle" idx="3"/>
          </p:nvPr>
        </p:nvSpPr>
        <p:spPr>
          <a:xfrm>
            <a:off x="348900" y="2045850"/>
            <a:ext cx="8418600" cy="1005299"/>
          </a:xfrm>
          <a:prstGeom prst="rect">
            <a:avLst/>
          </a:prstGeom>
        </p:spPr>
        <p:txBody>
          <a:bodyPr lIns="91425" tIns="91425" rIns="91425" bIns="91425" anchor="ctr" anchorCtr="0">
            <a:noAutofit/>
          </a:bodyPr>
          <a:lstStyle/>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“Remember this: Whoever sows sparingly will also reap sparingly, and whoever sows generously will also reap generously. Each of you should give what you have decided in your heart to give, not reluctantly or under compulsion, for God loves a cheerful giver.”</a:t>
            </a:r>
          </a:p>
          <a:p>
            <a:pPr lvl="0" algn="ctr" rtl="0">
              <a:spcBef>
                <a:spcPts val="0"/>
              </a:spcBef>
              <a:buClr>
                <a:schemeClr val="dk1"/>
              </a:buClr>
              <a:buSzPct val="50000"/>
              <a:buFont typeface="Arial"/>
              <a:buNone/>
            </a:pPr>
            <a:r>
              <a:rPr lang="en" sz="2200" b="0" i="1" dirty="0">
                <a:solidFill>
                  <a:schemeClr val="bg1"/>
                </a:solidFill>
                <a:latin typeface="Georgia"/>
                <a:ea typeface="Georgia"/>
                <a:cs typeface="Georgia"/>
                <a:sym typeface="Georgia"/>
              </a:rPr>
              <a:t>(2 Corinthians </a:t>
            </a:r>
            <a:r>
              <a:rPr lang="en" sz="2200" b="0" i="1" dirty="0" smtClean="0">
                <a:solidFill>
                  <a:schemeClr val="bg1"/>
                </a:solidFill>
                <a:latin typeface="Georgia"/>
                <a:ea typeface="Georgia"/>
                <a:cs typeface="Georgia"/>
                <a:sym typeface="Georgia"/>
              </a:rPr>
              <a:t>9:6-7</a:t>
            </a:r>
            <a:r>
              <a:rPr lang="en" sz="2200" b="0" i="1" dirty="0">
                <a:solidFill>
                  <a:schemeClr val="bg1"/>
                </a:solidFill>
                <a:latin typeface="Georgia"/>
                <a:ea typeface="Georgia"/>
                <a:cs typeface="Georgia"/>
                <a:sym typeface="Georgia"/>
              </a:rPr>
              <a:t>)</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500"/>
                                        <p:tgtEl>
                                          <p:spTgt spid="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fade">
                                      <p:cBhvr>
                                        <p:cTn id="12"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585300" y="615400"/>
            <a:ext cx="8047199" cy="859799"/>
          </a:xfrm>
          <a:prstGeom prst="rect">
            <a:avLst/>
          </a:prstGeom>
        </p:spPr>
        <p:txBody>
          <a:bodyPr lIns="91425" tIns="91425" rIns="91425" bIns="91425" anchor="ctr" anchorCtr="0">
            <a:noAutofit/>
          </a:bodyPr>
          <a:lstStyle/>
          <a:p>
            <a:pPr lvl="0" rtl="0">
              <a:spcBef>
                <a:spcPts val="0"/>
              </a:spcBef>
              <a:buClr>
                <a:schemeClr val="dk1"/>
              </a:buClr>
              <a:buSzPct val="50000"/>
              <a:buFont typeface="Arial"/>
              <a:buNone/>
            </a:pPr>
            <a:r>
              <a:rPr lang="en" sz="2200" b="0" dirty="0">
                <a:latin typeface="Georgia"/>
                <a:ea typeface="Georgia"/>
                <a:cs typeface="Georgia"/>
                <a:sym typeface="Georgia"/>
              </a:rPr>
              <a:t>MYTH #4</a:t>
            </a:r>
          </a:p>
          <a:p>
            <a:pPr lvl="0" rtl="0">
              <a:spcBef>
                <a:spcPts val="0"/>
              </a:spcBef>
              <a:buClr>
                <a:schemeClr val="dk1"/>
              </a:buClr>
              <a:buSzPct val="50000"/>
              <a:buFont typeface="Arial"/>
              <a:buNone/>
            </a:pPr>
            <a:r>
              <a:rPr lang="en" sz="2200" b="0" dirty="0">
                <a:latin typeface="Georgia"/>
                <a:ea typeface="Georgia"/>
                <a:cs typeface="Georgia"/>
                <a:sym typeface="Georgia"/>
              </a:rPr>
              <a:t>“ACC must have plenty of money now that the mortgage is paid off, otherwise the leadership would be asking for more money.”</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txBox="1">
            <a:spLocks noGrp="1"/>
          </p:cNvSpPr>
          <p:nvPr>
            <p:ph type="ctrTitle" idx="4294967295"/>
          </p:nvPr>
        </p:nvSpPr>
        <p:spPr>
          <a:xfrm>
            <a:off x="638400" y="2195825"/>
            <a:ext cx="7867200" cy="859799"/>
          </a:xfrm>
          <a:prstGeom prst="rect">
            <a:avLst/>
          </a:prstGeom>
        </p:spPr>
        <p:txBody>
          <a:bodyPr lIns="91425" tIns="91425" rIns="91425" bIns="91425" anchor="ctr" anchorCtr="0">
            <a:noAutofit/>
          </a:bodyPr>
          <a:lstStyle/>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MYTH #5</a:t>
            </a:r>
          </a:p>
          <a:p>
            <a:pPr lvl="0" algn="ctr" rtl="0">
              <a:spcBef>
                <a:spcPts val="0"/>
              </a:spcBef>
              <a:buClr>
                <a:schemeClr val="dk1"/>
              </a:buClr>
              <a:buSzPct val="50000"/>
              <a:buFont typeface="Arial"/>
              <a:buNone/>
            </a:pPr>
            <a:r>
              <a:rPr lang="en" sz="2200" b="0" dirty="0" smtClean="0">
                <a:solidFill>
                  <a:schemeClr val="bg1"/>
                </a:solidFill>
                <a:latin typeface="Georgia"/>
                <a:ea typeface="Georgia"/>
                <a:cs typeface="Georgia"/>
                <a:sym typeface="Georgia"/>
              </a:rPr>
              <a:t>“Alliance Community Church, </a:t>
            </a:r>
            <a:r>
              <a:rPr lang="en" sz="2200" b="0" dirty="0">
                <a:solidFill>
                  <a:schemeClr val="bg1"/>
                </a:solidFill>
                <a:latin typeface="Georgia"/>
                <a:ea typeface="Georgia"/>
                <a:cs typeface="Georgia"/>
                <a:sym typeface="Georgia"/>
              </a:rPr>
              <a:t>including the pastor’s salary, is financed by the Christian &amp; Missionary Alliance.”</a:t>
            </a:r>
          </a:p>
        </p:txBody>
      </p:sp>
      <p:sp>
        <p:nvSpPr>
          <p:cNvPr id="7" name="Shape 79"/>
          <p:cNvSpPr txBox="1">
            <a:spLocks noGrp="1"/>
          </p:cNvSpPr>
          <p:nvPr>
            <p:ph type="ctrTitle"/>
          </p:nvPr>
        </p:nvSpPr>
        <p:spPr>
          <a:xfrm>
            <a:off x="585300" y="615400"/>
            <a:ext cx="8047199" cy="859799"/>
          </a:xfrm>
          <a:prstGeom prst="rect">
            <a:avLst/>
          </a:prstGeom>
        </p:spPr>
        <p:txBody>
          <a:bodyPr lIns="91425" tIns="91425" rIns="91425" bIns="91425" anchor="ctr" anchorCtr="0">
            <a:noAutofit/>
          </a:bodyPr>
          <a:lstStyle/>
          <a:p>
            <a:pPr lvl="0" rtl="0">
              <a:spcBef>
                <a:spcPts val="0"/>
              </a:spcBef>
              <a:buClr>
                <a:schemeClr val="dk1"/>
              </a:buClr>
              <a:buSzPct val="50000"/>
              <a:buFont typeface="Arial"/>
              <a:buNone/>
            </a:pPr>
            <a:r>
              <a:rPr lang="en" sz="2200" b="0" dirty="0">
                <a:latin typeface="Georgia"/>
                <a:ea typeface="Georgia"/>
                <a:cs typeface="Georgia"/>
                <a:sym typeface="Georgia"/>
              </a:rPr>
              <a:t>MYTHBUSTER #4</a:t>
            </a:r>
          </a:p>
          <a:p>
            <a:pPr lvl="0" rtl="0">
              <a:spcBef>
                <a:spcPts val="0"/>
              </a:spcBef>
              <a:buClr>
                <a:schemeClr val="dk1"/>
              </a:buClr>
              <a:buSzPct val="50000"/>
              <a:buFont typeface="Arial"/>
              <a:buNone/>
            </a:pPr>
            <a:r>
              <a:rPr lang="en" sz="2200" b="0" dirty="0">
                <a:latin typeface="Georgia"/>
                <a:ea typeface="Georgia"/>
                <a:cs typeface="Georgia"/>
                <a:sym typeface="Georgia"/>
              </a:rPr>
              <a:t>“</a:t>
            </a:r>
            <a:r>
              <a:rPr lang="en" sz="2200" b="0" dirty="0" smtClean="0">
                <a:latin typeface="Georgia"/>
                <a:ea typeface="Georgia"/>
                <a:cs typeface="Georgia"/>
                <a:sym typeface="Georgia"/>
              </a:rPr>
              <a:t>ACC </a:t>
            </a:r>
            <a:r>
              <a:rPr lang="en" sz="2200" b="0" dirty="0">
                <a:latin typeface="Georgia"/>
                <a:ea typeface="Georgia"/>
                <a:cs typeface="Georgia"/>
                <a:sym typeface="Georgia"/>
              </a:rPr>
              <a:t>is dependent upon the generosity of God’s people</a:t>
            </a:r>
          </a:p>
          <a:p>
            <a:pPr lvl="0" rtl="0">
              <a:spcBef>
                <a:spcPts val="0"/>
              </a:spcBef>
              <a:buClr>
                <a:schemeClr val="dk1"/>
              </a:buClr>
              <a:buSzPct val="50000"/>
              <a:buFont typeface="Arial"/>
              <a:buNone/>
            </a:pPr>
            <a:r>
              <a:rPr lang="en" sz="2200" b="0" dirty="0">
                <a:latin typeface="Georgia"/>
                <a:ea typeface="Georgia"/>
                <a:cs typeface="Georgia"/>
                <a:sym typeface="Georgia"/>
              </a:rPr>
              <a:t>to provide funding for God’s work.”</a:t>
            </a:r>
          </a:p>
        </p:txBody>
      </p:sp>
    </p:spTree>
    <p:extLst>
      <p:ext uri="{BB962C8B-B14F-4D97-AF65-F5344CB8AC3E}">
        <p14:creationId xmlns:p14="http://schemas.microsoft.com/office/powerpoint/2010/main" val="77531229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fade">
                                      <p:cBhvr>
                                        <p:cTn id="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Lst>
  </p:timing>
</p:sld>
</file>

<file path=ppt/theme/theme1.xml><?xml version="1.0" encoding="utf-8"?>
<a:theme xmlns:a="http://schemas.openxmlformats.org/drawingml/2006/main"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809</Words>
  <Application>Microsoft Office PowerPoint</Application>
  <PresentationFormat>On-screen Show (16:9)</PresentationFormat>
  <Paragraphs>79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simple-dark</vt:lpstr>
      <vt:lpstr>8:1-9 A Picture of Generosity</vt:lpstr>
      <vt:lpstr>(2 Corinthians 8:1-5)  And now, brothers and sisters, we want you to know about the grace that God has given the Macedonian churches. In the midst of a very severe trial, their overflowing joy and their extreme poverty welled up in rich generosity. For I testify that they gave as much as they were able, and even beyond their ability. Entirely on their own,  they urgently pleaded with us for the privilege of sharing in this service to the Lord’s people.  And they exceeded our expectations: They gave themselves first of all to the Lord, and then by the will of God also to us.</vt:lpstr>
      <vt:lpstr>(2 Corinthians 8:6-7)  So we urged Titus, just as he had earlier made a beginning, to bring also to completion this act of grace on your part.  But since you excel in everything—in faith, in speech, in knowledge, in complete earnestness and in the love we have kindled in you—see that you also excel in this grace of giving.</vt:lpstr>
      <vt:lpstr>(2 Corinthians 8:8-9)  I am not commanding you, but I want to test the sincerity of your love by comparing it with the earnestness of others. For you know the grace of our Lord Jesus Christ, that though he was rich, yet for your sake he became poor, so that you through his poverty might become rich.</vt:lpstr>
      <vt:lpstr>MYTH #1 “If I had a larger income, I could then give to the church.”</vt:lpstr>
      <vt:lpstr>MYTH #2 “My gift is small so it doesn’t really matter if I give to the church.”</vt:lpstr>
      <vt:lpstr>MYTH #3 “Old Testament tithing (10%) doesn’t apply anymore, so I don’t need to give to the church.”</vt:lpstr>
      <vt:lpstr>MYTH #4 “ACC must have plenty of money now that the mortgage is paid off, otherwise the leadership would be asking for more money.”</vt:lpstr>
      <vt:lpstr>MYTH #5 “Alliance Community Church, including the pastor’s salary, is financed by the Christian &amp; Missionary Alliance.”</vt:lpstr>
      <vt:lpstr>MYTHBUSTER #4 “ACC is dependent upon the generosity of God’s people to provide funding for God’s work.”</vt:lpstr>
      <vt:lpstr>MYTHBUSTER #4 “ACC is dependent upon the generosity of God’s people to provide funding for God’s work.”</vt:lpstr>
      <vt:lpstr>MYTHBUSTER #4 “ACC is dependent upon the generosity of God’s people to provide funding for God’s work.”</vt:lpstr>
      <vt:lpstr>For God so loved the world  that he gave his one and only Son, that whoever believes in him shall not perish but have eternal life. (John 3:16)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8:1-9 A Picture of Generosity</dc:title>
  <cp:lastModifiedBy>Lance Stiver</cp:lastModifiedBy>
  <cp:revision>4</cp:revision>
  <dcterms:modified xsi:type="dcterms:W3CDTF">2015-09-20T18:10:42Z</dcterms:modified>
</cp:coreProperties>
</file>