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8"/>
  </p:notesMasterIdLst>
  <p:sldIdLst>
    <p:sldId id="256" r:id="rId2"/>
    <p:sldId id="278" r:id="rId3"/>
    <p:sldId id="258" r:id="rId4"/>
    <p:sldId id="259" r:id="rId5"/>
    <p:sldId id="260" r:id="rId6"/>
    <p:sldId id="261" r:id="rId7"/>
    <p:sldId id="262" r:id="rId8"/>
    <p:sldId id="263" r:id="rId9"/>
    <p:sldId id="264" r:id="rId10"/>
    <p:sldId id="265" r:id="rId11"/>
    <p:sldId id="266" r:id="rId12"/>
    <p:sldId id="267" r:id="rId13"/>
    <p:sldId id="270" r:id="rId14"/>
    <p:sldId id="271" r:id="rId15"/>
    <p:sldId id="274" r:id="rId16"/>
    <p:sldId id="275" r:id="rId1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2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34275195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9424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72898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31145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7901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56760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25227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43459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376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25032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31196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856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91394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47945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69790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61007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13375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Shape 80"/>
          <p:cNvSpPr txBox="1"/>
          <p:nvPr/>
        </p:nvSpPr>
        <p:spPr>
          <a:xfrm>
            <a:off x="207750" y="237450"/>
            <a:ext cx="8728499" cy="2227500"/>
          </a:xfrm>
          <a:prstGeom prst="rect">
            <a:avLst/>
          </a:prstGeom>
          <a:noFill/>
          <a:ln>
            <a:noFill/>
          </a:ln>
        </p:spPr>
        <p:txBody>
          <a:bodyPr lIns="91425" tIns="91425" rIns="91425" bIns="91425" anchor="t" anchorCtr="0">
            <a:noAutofit/>
          </a:bodyPr>
          <a:lstStyle/>
          <a:p>
            <a:pPr lvl="0" algn="ctr" rtl="0">
              <a:spcBef>
                <a:spcPts val="0"/>
              </a:spcBef>
              <a:buNone/>
            </a:pPr>
            <a:r>
              <a:rPr lang="en" sz="15000" b="1">
                <a:solidFill>
                  <a:srgbClr val="FF0000"/>
                </a:solidFill>
                <a:latin typeface="Georgia"/>
                <a:ea typeface="Georgia"/>
                <a:cs typeface="Georgia"/>
                <a:sym typeface="Georgia"/>
              </a:rPr>
              <a:t>LOVE</a:t>
            </a:r>
          </a:p>
        </p:txBody>
      </p:sp>
      <p:sp>
        <p:nvSpPr>
          <p:cNvPr id="2" name="TextBox 1"/>
          <p:cNvSpPr txBox="1"/>
          <p:nvPr/>
        </p:nvSpPr>
        <p:spPr>
          <a:xfrm>
            <a:off x="498764" y="2984269"/>
            <a:ext cx="8271163" cy="1569660"/>
          </a:xfrm>
          <a:prstGeom prst="rect">
            <a:avLst/>
          </a:prstGeom>
          <a:noFill/>
        </p:spPr>
        <p:txBody>
          <a:bodyPr wrap="square" rtlCol="0">
            <a:spAutoFit/>
          </a:bodyPr>
          <a:lstStyle/>
          <a:p>
            <a:pPr lvl="0" algn="ctr"/>
            <a:r>
              <a:rPr lang="en" sz="2400" dirty="0">
                <a:solidFill>
                  <a:schemeClr val="bg1"/>
                </a:solidFill>
                <a:latin typeface="Georgia"/>
                <a:ea typeface="Georgia"/>
                <a:cs typeface="Georgia"/>
                <a:sym typeface="Georgia"/>
              </a:rPr>
              <a:t>Eros:  erotic love </a:t>
            </a:r>
            <a:r>
              <a:rPr lang="en" sz="2400" i="1" dirty="0">
                <a:solidFill>
                  <a:schemeClr val="bg1"/>
                </a:solidFill>
                <a:latin typeface="Georgia"/>
                <a:ea typeface="Georgia"/>
                <a:cs typeface="Georgia"/>
                <a:sym typeface="Georgia"/>
              </a:rPr>
              <a:t>(physical attraction)</a:t>
            </a:r>
          </a:p>
          <a:p>
            <a:pPr lvl="0" algn="ctr"/>
            <a:r>
              <a:rPr lang="en" sz="2400" dirty="0">
                <a:solidFill>
                  <a:schemeClr val="bg1"/>
                </a:solidFill>
                <a:latin typeface="Georgia"/>
                <a:ea typeface="Georgia"/>
                <a:cs typeface="Georgia"/>
                <a:sym typeface="Georgia"/>
              </a:rPr>
              <a:t>Storge:  natural love </a:t>
            </a:r>
            <a:r>
              <a:rPr lang="en" sz="2400" i="1" dirty="0">
                <a:solidFill>
                  <a:schemeClr val="bg1"/>
                </a:solidFill>
                <a:latin typeface="Georgia"/>
                <a:ea typeface="Georgia"/>
                <a:cs typeface="Georgia"/>
                <a:sym typeface="Georgia"/>
              </a:rPr>
              <a:t>(within a family)</a:t>
            </a:r>
          </a:p>
          <a:p>
            <a:pPr lvl="0" algn="ctr"/>
            <a:r>
              <a:rPr lang="en" sz="2400" dirty="0">
                <a:solidFill>
                  <a:schemeClr val="bg1"/>
                </a:solidFill>
                <a:latin typeface="Georgia"/>
                <a:ea typeface="Georgia"/>
                <a:cs typeface="Georgia"/>
                <a:sym typeface="Georgia"/>
              </a:rPr>
              <a:t>Phileo:  warm love </a:t>
            </a:r>
            <a:r>
              <a:rPr lang="en" sz="2400" i="1" dirty="0">
                <a:solidFill>
                  <a:schemeClr val="bg1"/>
                </a:solidFill>
                <a:latin typeface="Georgia"/>
                <a:ea typeface="Georgia"/>
                <a:cs typeface="Georgia"/>
                <a:sym typeface="Georgia"/>
              </a:rPr>
              <a:t>(between friends)</a:t>
            </a:r>
          </a:p>
          <a:p>
            <a:pPr lvl="0" algn="ctr"/>
            <a:r>
              <a:rPr lang="en" sz="2400" dirty="0">
                <a:solidFill>
                  <a:schemeClr val="bg1"/>
                </a:solidFill>
                <a:latin typeface="Georgia"/>
                <a:ea typeface="Georgia"/>
                <a:cs typeface="Georgia"/>
                <a:sym typeface="Georgia"/>
              </a:rPr>
              <a:t>Agape:  sacrificial love </a:t>
            </a:r>
            <a:r>
              <a:rPr lang="en" sz="2400" i="1" dirty="0">
                <a:solidFill>
                  <a:schemeClr val="bg1"/>
                </a:solidFill>
                <a:latin typeface="Georgia"/>
                <a:ea typeface="Georgia"/>
                <a:cs typeface="Georgia"/>
                <a:sym typeface="Georgia"/>
              </a:rPr>
              <a:t>(God’s love for the world</a:t>
            </a:r>
            <a:r>
              <a:rPr lang="en" sz="2400" i="1" dirty="0" smtClean="0">
                <a:solidFill>
                  <a:schemeClr val="bg1"/>
                </a:solidFill>
                <a:latin typeface="Georgia"/>
                <a:ea typeface="Georgia"/>
                <a:cs typeface="Georgia"/>
                <a:sym typeface="Georgia"/>
              </a:rPr>
              <a:t>)</a:t>
            </a:r>
            <a:endParaRPr lang="en" sz="2400" i="1" dirty="0">
              <a:solidFill>
                <a:schemeClr val="bg1"/>
              </a:solidFill>
              <a:latin typeface="Georgia"/>
              <a:ea typeface="Georgia"/>
              <a:cs typeface="Georgia"/>
              <a:sym typeface="Georgia"/>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810350" y="2545325"/>
            <a:ext cx="7720800" cy="1946999"/>
          </a:xfrm>
          <a:prstGeom prst="rect">
            <a:avLst/>
          </a:prstGeom>
        </p:spPr>
        <p:txBody>
          <a:bodyPr lIns="91425" tIns="91425" rIns="91425" bIns="91425" anchor="t" anchorCtr="0">
            <a:noAutofit/>
          </a:bodyPr>
          <a:lstStyle/>
          <a:p>
            <a:pPr lvl="0" rtl="0">
              <a:spcBef>
                <a:spcPts val="0"/>
              </a:spcBef>
              <a:buNone/>
            </a:pPr>
            <a:r>
              <a:rPr lang="en" sz="2400" b="0">
                <a:latin typeface="Georgia"/>
                <a:ea typeface="Georgia"/>
                <a:cs typeface="Georgia"/>
                <a:sym typeface="Georgia"/>
              </a:rPr>
              <a:t>Agape:  sacrificial love </a:t>
            </a:r>
            <a:r>
              <a:rPr lang="en" sz="2400" b="0" i="1">
                <a:latin typeface="Georgia"/>
                <a:ea typeface="Georgia"/>
                <a:cs typeface="Georgia"/>
                <a:sym typeface="Georgia"/>
              </a:rPr>
              <a:t>(God’s love for the world)</a:t>
            </a:r>
          </a:p>
          <a:p>
            <a:pPr lvl="0" rtl="0">
              <a:spcBef>
                <a:spcPts val="0"/>
              </a:spcBef>
              <a:buNone/>
            </a:pPr>
            <a:endParaRPr sz="2400" b="0" i="1">
              <a:latin typeface="Georgia"/>
              <a:ea typeface="Georgia"/>
              <a:cs typeface="Georgia"/>
              <a:sym typeface="Georgia"/>
            </a:endParaRPr>
          </a:p>
          <a:p>
            <a:pPr lvl="0" rtl="0">
              <a:spcBef>
                <a:spcPts val="0"/>
              </a:spcBef>
              <a:buNone/>
            </a:pPr>
            <a:r>
              <a:rPr lang="en" sz="2400" b="0">
                <a:latin typeface="Georgia"/>
                <a:ea typeface="Georgia"/>
                <a:cs typeface="Georgia"/>
                <a:sym typeface="Georgia"/>
              </a:rPr>
              <a:t>It is not based on feeling or on the response of others</a:t>
            </a:r>
          </a:p>
          <a:p>
            <a:pPr lvl="0" rtl="0">
              <a:spcBef>
                <a:spcPts val="0"/>
              </a:spcBef>
              <a:buNone/>
            </a:pPr>
            <a:r>
              <a:rPr lang="en" sz="2400" b="0">
                <a:latin typeface="Georgia"/>
                <a:ea typeface="Georgia"/>
                <a:cs typeface="Georgia"/>
                <a:sym typeface="Georgia"/>
              </a:rPr>
              <a:t>It is unmerited and others-focused</a:t>
            </a:r>
          </a:p>
          <a:p>
            <a:pPr lvl="0" rtl="0">
              <a:spcBef>
                <a:spcPts val="0"/>
              </a:spcBef>
              <a:buNone/>
            </a:pPr>
            <a:r>
              <a:rPr lang="en" sz="2400" b="0">
                <a:latin typeface="Georgia"/>
                <a:ea typeface="Georgia"/>
                <a:cs typeface="Georgia"/>
                <a:sym typeface="Georgia"/>
              </a:rPr>
              <a:t>It is an action-based love</a:t>
            </a:r>
          </a:p>
          <a:p>
            <a:pPr lvl="0" rtl="0">
              <a:spcBef>
                <a:spcPts val="0"/>
              </a:spcBef>
              <a:buNone/>
            </a:pPr>
            <a:r>
              <a:rPr lang="en" sz="2400" b="0">
                <a:latin typeface="Georgia"/>
                <a:ea typeface="Georgia"/>
                <a:cs typeface="Georgia"/>
                <a:sym typeface="Georgia"/>
              </a:rPr>
              <a:t>It is a love that seeks to give</a:t>
            </a:r>
          </a:p>
          <a:p>
            <a:pPr lvl="0" rtl="0">
              <a:spcBef>
                <a:spcPts val="0"/>
              </a:spcBef>
              <a:buNone/>
            </a:pPr>
            <a:endParaRPr sz="2400" b="0">
              <a:latin typeface="Georgia"/>
              <a:ea typeface="Georgia"/>
              <a:cs typeface="Georgia"/>
              <a:sym typeface="Georgia"/>
            </a:endParaRPr>
          </a:p>
        </p:txBody>
      </p:sp>
      <p:sp>
        <p:nvSpPr>
          <p:cNvPr id="86" name="Shape 86"/>
          <p:cNvSpPr txBox="1"/>
          <p:nvPr/>
        </p:nvSpPr>
        <p:spPr>
          <a:xfrm>
            <a:off x="207750" y="237450"/>
            <a:ext cx="8728499" cy="2227500"/>
          </a:xfrm>
          <a:prstGeom prst="rect">
            <a:avLst/>
          </a:prstGeom>
          <a:noFill/>
          <a:ln>
            <a:noFill/>
          </a:ln>
        </p:spPr>
        <p:txBody>
          <a:bodyPr lIns="91425" tIns="91425" rIns="91425" bIns="91425" anchor="t" anchorCtr="0">
            <a:noAutofit/>
          </a:bodyPr>
          <a:lstStyle/>
          <a:p>
            <a:pPr lvl="0" algn="ctr" rtl="0">
              <a:spcBef>
                <a:spcPts val="0"/>
              </a:spcBef>
              <a:buNone/>
            </a:pPr>
            <a:r>
              <a:rPr lang="en" sz="15000" b="1">
                <a:solidFill>
                  <a:srgbClr val="FF0000"/>
                </a:solidFill>
                <a:latin typeface="Georgia"/>
                <a:ea typeface="Georgia"/>
                <a:cs typeface="Georgia"/>
                <a:sym typeface="Georgia"/>
              </a:rPr>
              <a:t>LOVE</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812850" y="445650"/>
            <a:ext cx="7518299" cy="4252200"/>
          </a:xfrm>
          <a:prstGeom prst="rect">
            <a:avLst/>
          </a:prstGeom>
        </p:spPr>
        <p:txBody>
          <a:bodyPr lIns="91425" tIns="91425" rIns="91425" bIns="91425" anchor="ctr" anchorCtr="0">
            <a:noAutofit/>
          </a:bodyPr>
          <a:lstStyle/>
          <a:p>
            <a:pPr lvl="0" rtl="0">
              <a:spcBef>
                <a:spcPts val="0"/>
              </a:spcBef>
              <a:buClr>
                <a:schemeClr val="dk1"/>
              </a:buClr>
              <a:buSzPct val="45833"/>
              <a:buFont typeface="Arial"/>
              <a:buNone/>
            </a:pPr>
            <a:r>
              <a:rPr lang="en" sz="2400" b="0">
                <a:latin typeface="Georgia"/>
                <a:ea typeface="Georgia"/>
                <a:cs typeface="Georgia"/>
                <a:sym typeface="Georgia"/>
              </a:rPr>
              <a:t>If I speak in the tongues of men or of angels, but do not have </a:t>
            </a:r>
            <a:r>
              <a:rPr lang="en" sz="2400">
                <a:latin typeface="Georgia"/>
                <a:ea typeface="Georgia"/>
                <a:cs typeface="Georgia"/>
                <a:sym typeface="Georgia"/>
              </a:rPr>
              <a:t>agape love</a:t>
            </a:r>
            <a:r>
              <a:rPr lang="en" sz="2400" b="0">
                <a:latin typeface="Georgia"/>
                <a:ea typeface="Georgia"/>
                <a:cs typeface="Georgia"/>
                <a:sym typeface="Georgia"/>
              </a:rPr>
              <a:t>, I am only a resounding gong or a clanging cymbal. If I have the gift of prophecy and can fathom all mysteries and all knowledge, and if I have a faith that can move mountains, but do not have </a:t>
            </a:r>
            <a:r>
              <a:rPr lang="en" sz="2400">
                <a:latin typeface="Georgia"/>
                <a:ea typeface="Georgia"/>
                <a:cs typeface="Georgia"/>
                <a:sym typeface="Georgia"/>
              </a:rPr>
              <a:t>agape love</a:t>
            </a:r>
            <a:r>
              <a:rPr lang="en" sz="2400" b="0">
                <a:latin typeface="Georgia"/>
                <a:ea typeface="Georgia"/>
                <a:cs typeface="Georgia"/>
                <a:sym typeface="Georgia"/>
              </a:rPr>
              <a:t>, I am nothing. If I give all I possess to the poor and give over my body to hardship that I may boast, but do not have </a:t>
            </a:r>
            <a:r>
              <a:rPr lang="en" sz="2400">
                <a:latin typeface="Georgia"/>
                <a:ea typeface="Georgia"/>
                <a:cs typeface="Georgia"/>
                <a:sym typeface="Georgia"/>
              </a:rPr>
              <a:t>agape love</a:t>
            </a:r>
            <a:r>
              <a:rPr lang="en" sz="2400" b="0">
                <a:latin typeface="Georgia"/>
                <a:ea typeface="Georgia"/>
                <a:cs typeface="Georgia"/>
                <a:sym typeface="Georgia"/>
              </a:rPr>
              <a:t>, I gain nothing.</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ctrTitle"/>
          </p:nvPr>
        </p:nvSpPr>
        <p:spPr>
          <a:xfrm>
            <a:off x="492150" y="445650"/>
            <a:ext cx="8159699" cy="4252200"/>
          </a:xfrm>
          <a:prstGeom prst="rect">
            <a:avLst/>
          </a:prstGeom>
        </p:spPr>
        <p:txBody>
          <a:bodyPr lIns="91425" tIns="91425" rIns="91425" bIns="91425" anchor="ctr" anchorCtr="0">
            <a:noAutofit/>
          </a:bodyPr>
          <a:lstStyle/>
          <a:p>
            <a:pPr lvl="0">
              <a:buClr>
                <a:schemeClr val="dk1"/>
              </a:buClr>
              <a:buSzPct val="45833"/>
            </a:pPr>
            <a:r>
              <a:rPr lang="en" sz="2400" b="0" i="1" dirty="0">
                <a:latin typeface="Georgia"/>
                <a:ea typeface="Georgia"/>
                <a:cs typeface="Georgia"/>
                <a:sym typeface="Georgia"/>
              </a:rPr>
              <a:t>(The Picture of Love:  vs </a:t>
            </a:r>
            <a:r>
              <a:rPr lang="en" sz="2400" b="0" i="1" dirty="0" smtClean="0">
                <a:latin typeface="Georgia"/>
                <a:ea typeface="Georgia"/>
                <a:cs typeface="Georgia"/>
                <a:sym typeface="Georgia"/>
              </a:rPr>
              <a:t>4-7</a:t>
            </a:r>
            <a:r>
              <a:rPr lang="en" sz="2400" b="0" i="1">
                <a:latin typeface="Georgia"/>
                <a:ea typeface="Georgia"/>
                <a:cs typeface="Georgia"/>
                <a:sym typeface="Georgia"/>
              </a:rPr>
              <a:t/>
            </a:r>
            <a:br>
              <a:rPr lang="en" sz="2400" b="0" i="1">
                <a:latin typeface="Georgia"/>
                <a:ea typeface="Georgia"/>
                <a:cs typeface="Georgia"/>
                <a:sym typeface="Georgia"/>
              </a:rPr>
            </a:br>
            <a:r>
              <a:rPr lang="en" sz="2400" b="0" i="1" smtClean="0">
                <a:latin typeface="Georgia"/>
                <a:ea typeface="Georgia"/>
                <a:cs typeface="Georgia"/>
                <a:sym typeface="Georgia"/>
              </a:rPr>
              <a:t>…</a:t>
            </a:r>
            <a:r>
              <a:rPr lang="en" sz="2400" b="0" i="1" smtClean="0">
                <a:latin typeface="Georgia"/>
                <a:ea typeface="Georgia"/>
                <a:cs typeface="Georgia"/>
                <a:sym typeface="Georgia"/>
              </a:rPr>
              <a:t>in </a:t>
            </a:r>
            <a:r>
              <a:rPr lang="en" sz="2400" b="0" i="1" dirty="0">
                <a:latin typeface="Georgia"/>
                <a:ea typeface="Georgia"/>
                <a:cs typeface="Georgia"/>
                <a:sym typeface="Georgia"/>
              </a:rPr>
              <a:t>the usage of your spiritual gifts...)</a:t>
            </a:r>
          </a:p>
          <a:p>
            <a:pPr lvl="0" rtl="0">
              <a:spcBef>
                <a:spcPts val="0"/>
              </a:spcBef>
              <a:buClr>
                <a:schemeClr val="dk1"/>
              </a:buClr>
              <a:buFont typeface="Arial"/>
              <a:buNone/>
            </a:pPr>
            <a:endParaRPr sz="2400" b="0" dirty="0">
              <a:latin typeface="Georgia"/>
              <a:ea typeface="Georgia"/>
              <a:cs typeface="Georgia"/>
              <a:sym typeface="Georgia"/>
            </a:endParaRPr>
          </a:p>
          <a:p>
            <a:pPr lvl="0" rtl="0">
              <a:spcBef>
                <a:spcPts val="0"/>
              </a:spcBef>
              <a:buClr>
                <a:schemeClr val="dk1"/>
              </a:buClr>
              <a:buSzPct val="45833"/>
              <a:buFont typeface="Arial"/>
              <a:buNone/>
            </a:pPr>
            <a:r>
              <a:rPr lang="en" sz="2400" dirty="0">
                <a:latin typeface="Georgia"/>
                <a:ea typeface="Georgia"/>
                <a:cs typeface="Georgia"/>
                <a:sym typeface="Georgia"/>
              </a:rPr>
              <a:t>Agape Love</a:t>
            </a:r>
            <a:r>
              <a:rPr lang="en" sz="2400" b="0" dirty="0">
                <a:latin typeface="Georgia"/>
                <a:ea typeface="Georgia"/>
                <a:cs typeface="Georgia"/>
                <a:sym typeface="Georgia"/>
              </a:rPr>
              <a:t> is patient, </a:t>
            </a:r>
            <a:r>
              <a:rPr lang="en" sz="2400" dirty="0">
                <a:latin typeface="Georgia"/>
                <a:ea typeface="Georgia"/>
                <a:cs typeface="Georgia"/>
                <a:sym typeface="Georgia"/>
              </a:rPr>
              <a:t>agape love</a:t>
            </a:r>
            <a:r>
              <a:rPr lang="en" sz="2400" b="0" dirty="0">
                <a:latin typeface="Georgia"/>
                <a:ea typeface="Georgia"/>
                <a:cs typeface="Georgia"/>
                <a:sym typeface="Georgia"/>
              </a:rPr>
              <a:t> is kind. It does not envy, it does not boast, it is not proud. It does not dishonor others, it is not self-seeking, it is not easily angered, it keeps no record of wrongs. </a:t>
            </a:r>
            <a:r>
              <a:rPr lang="en" sz="2400" dirty="0">
                <a:latin typeface="Georgia"/>
                <a:ea typeface="Georgia"/>
                <a:cs typeface="Georgia"/>
                <a:sym typeface="Georgia"/>
              </a:rPr>
              <a:t>Agape Love</a:t>
            </a:r>
            <a:r>
              <a:rPr lang="en" sz="2400" b="0" dirty="0">
                <a:latin typeface="Georgia"/>
                <a:ea typeface="Georgia"/>
                <a:cs typeface="Georgia"/>
                <a:sym typeface="Georgia"/>
              </a:rPr>
              <a:t> does not delight in evil but rejoices with the truth. It always protects, always trusts, always hopes, always perseveres.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191193" y="337583"/>
            <a:ext cx="8794865" cy="4252200"/>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400" b="0" i="1" dirty="0">
                <a:latin typeface="Georgia"/>
                <a:ea typeface="Georgia"/>
                <a:cs typeface="Georgia"/>
                <a:sym typeface="Georgia"/>
              </a:rPr>
              <a:t>(The Permanence of Love:  vs </a:t>
            </a:r>
            <a:r>
              <a:rPr lang="en" sz="2400" b="0" i="1" dirty="0" smtClean="0">
                <a:latin typeface="Georgia"/>
                <a:ea typeface="Georgia"/>
                <a:cs typeface="Georgia"/>
                <a:sym typeface="Georgia"/>
              </a:rPr>
              <a:t>8-13)</a:t>
            </a:r>
            <a:endParaRPr lang="en" sz="2400" b="0" i="1" dirty="0">
              <a:latin typeface="Georgia"/>
              <a:ea typeface="Georgia"/>
              <a:cs typeface="Georgia"/>
              <a:sym typeface="Georgia"/>
            </a:endParaRPr>
          </a:p>
          <a:p>
            <a:pPr lvl="0">
              <a:buClr>
                <a:schemeClr val="dk1"/>
              </a:buClr>
              <a:buSzPct val="50000"/>
            </a:pPr>
            <a:r>
              <a:rPr lang="en" sz="2400" b="0" dirty="0" smtClean="0">
                <a:latin typeface="Georgia"/>
                <a:ea typeface="Georgia"/>
                <a:cs typeface="Georgia"/>
                <a:sym typeface="Georgia"/>
              </a:rPr>
              <a:t>Love never fails. But where there are prophecies, they will cease; where there are tongues, they will be stilled; where there is knowledge, it will pass away. For we know in part and we prophesy in part, but when completeness comes, what is in part disappears. When I was a child, I talked like a child, I thought like a child, I reasoned like a child. When I became a man, I put the ways of childhood behind me. For now we see only a reflection as in a mirror; then we shall see face to face. Now I know in part; then I shall know fully, even as I am fully known. </a:t>
            </a:r>
            <a:r>
              <a:rPr lang="en-US" sz="2400" b="0" dirty="0">
                <a:latin typeface="Georgia"/>
                <a:ea typeface="Georgia"/>
                <a:cs typeface="Georgia"/>
                <a:sym typeface="Georgia"/>
              </a:rPr>
              <a:t>And now these three remain: faith, hope and </a:t>
            </a:r>
            <a:r>
              <a:rPr lang="en-US" sz="2400" b="0" dirty="0" smtClean="0">
                <a:latin typeface="Georgia"/>
                <a:ea typeface="Georgia"/>
                <a:cs typeface="Georgia"/>
                <a:sym typeface="Georgia"/>
              </a:rPr>
              <a:t>love.</a:t>
            </a:r>
            <a:br>
              <a:rPr lang="en-US" sz="2400" b="0" dirty="0" smtClean="0">
                <a:latin typeface="Georgia"/>
                <a:ea typeface="Georgia"/>
                <a:cs typeface="Georgia"/>
                <a:sym typeface="Georgia"/>
              </a:rPr>
            </a:br>
            <a:r>
              <a:rPr lang="en-US" sz="2400" b="0" dirty="0" smtClean="0">
                <a:latin typeface="Georgia"/>
                <a:ea typeface="Georgia"/>
                <a:cs typeface="Georgia"/>
                <a:sym typeface="Georgia"/>
              </a:rPr>
              <a:t>But </a:t>
            </a:r>
            <a:r>
              <a:rPr lang="en-US" sz="2400" b="0" dirty="0">
                <a:latin typeface="Georgia"/>
                <a:ea typeface="Georgia"/>
                <a:cs typeface="Georgia"/>
                <a:sym typeface="Georgia"/>
              </a:rPr>
              <a:t>the greatest of these is love.</a:t>
            </a:r>
            <a:endParaRPr lang="en" sz="2400" b="0" dirty="0">
              <a:latin typeface="Georgia"/>
              <a:ea typeface="Georgia"/>
              <a:cs typeface="Georgia"/>
              <a:sym typeface="Georgia"/>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576450" y="445650"/>
            <a:ext cx="7991100" cy="4252200"/>
          </a:xfrm>
          <a:prstGeom prst="rect">
            <a:avLst/>
          </a:prstGeom>
        </p:spPr>
        <p:txBody>
          <a:bodyPr lIns="91425" tIns="91425" rIns="91425" bIns="91425" anchor="ctr" anchorCtr="0">
            <a:noAutofit/>
          </a:bodyPr>
          <a:lstStyle/>
          <a:p>
            <a:pPr lvl="0" rtl="0">
              <a:spcBef>
                <a:spcPts val="0"/>
              </a:spcBef>
              <a:buClr>
                <a:schemeClr val="dk1"/>
              </a:buClr>
              <a:buSzPct val="36666"/>
              <a:buFont typeface="Arial"/>
              <a:buNone/>
            </a:pPr>
            <a:r>
              <a:rPr lang="en" sz="3000" b="0">
                <a:latin typeface="Georgia"/>
                <a:ea typeface="Georgia"/>
                <a:cs typeface="Georgia"/>
                <a:sym typeface="Georgia"/>
              </a:rPr>
              <a:t> We love because he first loved us.</a:t>
            </a:r>
          </a:p>
          <a:p>
            <a:pPr lvl="0" rtl="0">
              <a:spcBef>
                <a:spcPts val="0"/>
              </a:spcBef>
              <a:buNone/>
            </a:pPr>
            <a:r>
              <a:rPr lang="en" sz="3000" b="0" i="1">
                <a:latin typeface="Georgia"/>
                <a:ea typeface="Georgia"/>
                <a:cs typeface="Georgia"/>
                <a:sym typeface="Georgia"/>
              </a:rPr>
              <a:t>1 John 4:19</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Shape 132"/>
          <p:cNvPicPr preferRelativeResize="0"/>
          <p:nvPr/>
        </p:nvPicPr>
        <p:blipFill>
          <a:blip r:embed="rId3">
            <a:alphaModFix/>
          </a:blip>
          <a:stretch>
            <a:fillRect/>
          </a:stretch>
        </p:blipFill>
        <p:spPr>
          <a:xfrm>
            <a:off x="0" y="0"/>
            <a:ext cx="9144000" cy="51434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2" name="TextBox 1"/>
          <p:cNvSpPr txBox="1"/>
          <p:nvPr/>
        </p:nvSpPr>
        <p:spPr>
          <a:xfrm>
            <a:off x="1064029" y="723207"/>
            <a:ext cx="7390015" cy="3539430"/>
          </a:xfrm>
          <a:prstGeom prst="rect">
            <a:avLst/>
          </a:prstGeom>
          <a:noFill/>
        </p:spPr>
        <p:txBody>
          <a:bodyPr wrap="square" rtlCol="0">
            <a:spAutoFit/>
          </a:bodyPr>
          <a:lstStyle/>
          <a:p>
            <a:pPr algn="ctr"/>
            <a:r>
              <a:rPr lang="en-US" sz="2800" dirty="0">
                <a:solidFill>
                  <a:schemeClr val="bg1"/>
                </a:solidFill>
                <a:latin typeface="Georgia" panose="02040502050405020303" pitchFamily="18" charset="0"/>
              </a:rPr>
              <a:t>1 Corinthians 12</a:t>
            </a:r>
          </a:p>
          <a:p>
            <a:pPr marL="342900" indent="-342900">
              <a:buFont typeface="Arial" panose="020B0604020202020204" pitchFamily="34" charset="0"/>
              <a:buChar char="•"/>
            </a:pPr>
            <a:endParaRPr lang="en-US" sz="2400" dirty="0">
              <a:solidFill>
                <a:schemeClr val="bg1"/>
              </a:solidFill>
              <a:latin typeface="Georgia" panose="02040502050405020303" pitchFamily="18" charset="0"/>
            </a:endParaRPr>
          </a:p>
          <a:p>
            <a:pPr marL="457200" indent="-457200">
              <a:buFont typeface="+mj-lt"/>
              <a:buAutoNum type="arabicParenR"/>
            </a:pPr>
            <a:r>
              <a:rPr lang="en-US" sz="2400" dirty="0">
                <a:solidFill>
                  <a:schemeClr val="bg1"/>
                </a:solidFill>
                <a:latin typeface="Georgia" panose="02040502050405020303" pitchFamily="18" charset="0"/>
              </a:rPr>
              <a:t>Spiritual gifts are for believers in Jesus</a:t>
            </a:r>
          </a:p>
          <a:p>
            <a:pPr marL="457200" indent="-457200">
              <a:buFont typeface="+mj-lt"/>
              <a:buAutoNum type="arabicParenR"/>
            </a:pPr>
            <a:r>
              <a:rPr lang="en-US" sz="2400" dirty="0">
                <a:solidFill>
                  <a:schemeClr val="bg1"/>
                </a:solidFill>
                <a:latin typeface="Georgia" panose="02040502050405020303" pitchFamily="18" charset="0"/>
              </a:rPr>
              <a:t>Spiritual gifts are for the common good</a:t>
            </a:r>
          </a:p>
          <a:p>
            <a:pPr marL="457200" indent="-457200">
              <a:buFont typeface="+mj-lt"/>
              <a:buAutoNum type="arabicParenR"/>
            </a:pPr>
            <a:r>
              <a:rPr lang="en-US" sz="2400" dirty="0">
                <a:solidFill>
                  <a:schemeClr val="bg1"/>
                </a:solidFill>
                <a:latin typeface="Georgia" panose="02040502050405020303" pitchFamily="18" charset="0"/>
              </a:rPr>
              <a:t>Spiritual gifts are given by the Spirit, as He wills</a:t>
            </a:r>
          </a:p>
          <a:p>
            <a:pPr marL="457200" indent="-457200">
              <a:buFont typeface="+mj-lt"/>
              <a:buAutoNum type="arabicParenR"/>
            </a:pPr>
            <a:r>
              <a:rPr lang="en-US" sz="2400" dirty="0">
                <a:solidFill>
                  <a:schemeClr val="bg1"/>
                </a:solidFill>
                <a:latin typeface="Georgia" panose="02040502050405020303" pitchFamily="18" charset="0"/>
              </a:rPr>
              <a:t>Every believer’s gift is important to the church</a:t>
            </a:r>
          </a:p>
          <a:p>
            <a:pPr marL="457200" indent="-457200">
              <a:buFont typeface="+mj-lt"/>
              <a:buAutoNum type="arabicParenR"/>
            </a:pPr>
            <a:r>
              <a:rPr lang="en-US" sz="2400" dirty="0">
                <a:solidFill>
                  <a:schemeClr val="bg1"/>
                </a:solidFill>
                <a:latin typeface="Georgia" panose="02040502050405020303" pitchFamily="18" charset="0"/>
              </a:rPr>
              <a:t>No gift is more important than another</a:t>
            </a:r>
          </a:p>
          <a:p>
            <a:pPr marL="457200" indent="-457200">
              <a:buFont typeface="+mj-lt"/>
              <a:buAutoNum type="arabicParenR"/>
            </a:pPr>
            <a:r>
              <a:rPr lang="en-US" sz="2400" dirty="0">
                <a:solidFill>
                  <a:schemeClr val="bg1"/>
                </a:solidFill>
                <a:latin typeface="Georgia" panose="02040502050405020303" pitchFamily="18" charset="0"/>
              </a:rPr>
              <a:t>No believer has all of the gifts</a:t>
            </a:r>
          </a:p>
          <a:p>
            <a:pPr marL="457200" indent="-457200">
              <a:buFont typeface="+mj-lt"/>
              <a:buAutoNum type="arabicParenR"/>
            </a:pPr>
            <a:r>
              <a:rPr lang="en-US" sz="2400" dirty="0">
                <a:solidFill>
                  <a:schemeClr val="bg1"/>
                </a:solidFill>
                <a:latin typeface="Georgia" panose="02040502050405020303" pitchFamily="18" charset="0"/>
              </a:rPr>
              <a:t>There are a variety of spiritual gifts</a:t>
            </a:r>
          </a:p>
        </p:txBody>
      </p:sp>
    </p:spTree>
    <p:extLst>
      <p:ext uri="{BB962C8B-B14F-4D97-AF65-F5344CB8AC3E}">
        <p14:creationId xmlns:p14="http://schemas.microsoft.com/office/powerpoint/2010/main" val="228349510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1167437" y="236400"/>
            <a:ext cx="3927899" cy="4670700"/>
          </a:xfrm>
          <a:prstGeom prst="rect">
            <a:avLst/>
          </a:prstGeom>
        </p:spPr>
        <p:txBody>
          <a:bodyPr lIns="91425" tIns="91425" rIns="91425" bIns="91425" anchor="t" anchorCtr="0">
            <a:noAutofit/>
          </a:bodyPr>
          <a:lstStyle/>
          <a:p>
            <a:pPr rtl="0">
              <a:spcBef>
                <a:spcPts val="0"/>
              </a:spcBef>
              <a:buNone/>
            </a:pPr>
            <a:r>
              <a:rPr lang="en" sz="2200" i="1">
                <a:latin typeface="Georgia"/>
                <a:ea typeface="Georgia"/>
                <a:cs typeface="Georgia"/>
                <a:sym typeface="Georgia"/>
              </a:rPr>
              <a:t>SPEAKING GIFTS</a:t>
            </a:r>
          </a:p>
          <a:p>
            <a:pPr lvl="0" rtl="0">
              <a:spcBef>
                <a:spcPts val="0"/>
              </a:spcBef>
              <a:buClr>
                <a:schemeClr val="dk1"/>
              </a:buClr>
              <a:buSzPct val="50000"/>
              <a:buFont typeface="Arial"/>
              <a:buNone/>
            </a:pPr>
            <a:r>
              <a:rPr lang="en" sz="2200" b="0">
                <a:latin typeface="Georgia"/>
                <a:ea typeface="Georgia"/>
                <a:cs typeface="Georgia"/>
                <a:sym typeface="Georgia"/>
              </a:rPr>
              <a:t>faith</a:t>
            </a:r>
          </a:p>
          <a:p>
            <a:pPr lvl="0" rtl="0">
              <a:spcBef>
                <a:spcPts val="0"/>
              </a:spcBef>
              <a:buNone/>
            </a:pPr>
            <a:r>
              <a:rPr lang="en" sz="2200" b="0">
                <a:latin typeface="Georgia"/>
                <a:ea typeface="Georgia"/>
                <a:cs typeface="Georgia"/>
                <a:sym typeface="Georgia"/>
              </a:rPr>
              <a:t>teaching</a:t>
            </a:r>
          </a:p>
          <a:p>
            <a:pPr lvl="0" rtl="0">
              <a:spcBef>
                <a:spcPts val="0"/>
              </a:spcBef>
              <a:buNone/>
            </a:pPr>
            <a:r>
              <a:rPr lang="en" sz="2200" b="0">
                <a:latin typeface="Georgia"/>
                <a:ea typeface="Georgia"/>
                <a:cs typeface="Georgia"/>
                <a:sym typeface="Georgia"/>
              </a:rPr>
              <a:t>prophecy</a:t>
            </a:r>
          </a:p>
          <a:p>
            <a:pPr lvl="0" rtl="0">
              <a:spcBef>
                <a:spcPts val="0"/>
              </a:spcBef>
              <a:buNone/>
            </a:pPr>
            <a:r>
              <a:rPr lang="en" sz="2200" b="0">
                <a:latin typeface="Georgia"/>
                <a:ea typeface="Georgia"/>
                <a:cs typeface="Georgia"/>
                <a:sym typeface="Georgia"/>
              </a:rPr>
              <a:t>guidance</a:t>
            </a:r>
          </a:p>
          <a:p>
            <a:pPr lvl="0" rtl="0">
              <a:spcBef>
                <a:spcPts val="0"/>
              </a:spcBef>
              <a:buNone/>
            </a:pPr>
            <a:r>
              <a:rPr lang="en" sz="2200" b="0">
                <a:latin typeface="Georgia"/>
                <a:ea typeface="Georgia"/>
                <a:cs typeface="Georgia"/>
                <a:sym typeface="Georgia"/>
              </a:rPr>
              <a:t>prophesying</a:t>
            </a:r>
          </a:p>
          <a:p>
            <a:pPr lvl="0" rtl="0">
              <a:spcBef>
                <a:spcPts val="0"/>
              </a:spcBef>
              <a:buNone/>
            </a:pPr>
            <a:r>
              <a:rPr lang="en" sz="2200" b="0">
                <a:latin typeface="Georgia"/>
                <a:ea typeface="Georgia"/>
                <a:cs typeface="Georgia"/>
                <a:sym typeface="Georgia"/>
              </a:rPr>
              <a:t>encouraging</a:t>
            </a:r>
          </a:p>
          <a:p>
            <a:pPr lvl="0" rtl="0">
              <a:spcBef>
                <a:spcPts val="0"/>
              </a:spcBef>
              <a:buNone/>
            </a:pPr>
            <a:r>
              <a:rPr lang="en" sz="2200" b="0">
                <a:latin typeface="Georgia"/>
                <a:ea typeface="Georgia"/>
                <a:cs typeface="Georgia"/>
                <a:sym typeface="Georgia"/>
              </a:rPr>
              <a:t>the word of wisdom</a:t>
            </a:r>
          </a:p>
          <a:p>
            <a:pPr lvl="0" rtl="0">
              <a:spcBef>
                <a:spcPts val="0"/>
              </a:spcBef>
              <a:buNone/>
            </a:pPr>
            <a:r>
              <a:rPr lang="en" sz="2200" b="0">
                <a:latin typeface="Georgia"/>
                <a:ea typeface="Georgia"/>
                <a:cs typeface="Georgia"/>
                <a:sym typeface="Georgia"/>
              </a:rPr>
              <a:t>speaking in tongues</a:t>
            </a:r>
          </a:p>
          <a:p>
            <a:pPr lvl="0" rtl="0">
              <a:spcBef>
                <a:spcPts val="0"/>
              </a:spcBef>
              <a:buNone/>
            </a:pPr>
            <a:r>
              <a:rPr lang="en" sz="2200" b="0">
                <a:latin typeface="Georgia"/>
                <a:ea typeface="Georgia"/>
                <a:cs typeface="Georgia"/>
                <a:sym typeface="Georgia"/>
              </a:rPr>
              <a:t>the word of knowledge</a:t>
            </a:r>
          </a:p>
          <a:p>
            <a:pPr lvl="0" rtl="0">
              <a:spcBef>
                <a:spcPts val="0"/>
              </a:spcBef>
              <a:buClr>
                <a:schemeClr val="dk1"/>
              </a:buClr>
              <a:buSzPct val="50000"/>
              <a:buFont typeface="Arial"/>
              <a:buNone/>
            </a:pPr>
            <a:r>
              <a:rPr lang="en" sz="2200" b="0">
                <a:latin typeface="Georgia"/>
                <a:ea typeface="Georgia"/>
                <a:cs typeface="Georgia"/>
                <a:sym typeface="Georgia"/>
              </a:rPr>
              <a:t>interpretation of tongues</a:t>
            </a:r>
          </a:p>
          <a:p>
            <a:pPr lvl="0" rtl="0">
              <a:spcBef>
                <a:spcPts val="0"/>
              </a:spcBef>
              <a:buNone/>
            </a:pPr>
            <a:r>
              <a:rPr lang="en" sz="2200" b="0">
                <a:latin typeface="Georgia"/>
                <a:ea typeface="Georgia"/>
                <a:cs typeface="Georgia"/>
                <a:sym typeface="Georgia"/>
              </a:rPr>
              <a:t>distinguishing between spirits</a:t>
            </a:r>
          </a:p>
          <a:p>
            <a:pPr lvl="0" rtl="0">
              <a:spcBef>
                <a:spcPts val="0"/>
              </a:spcBef>
              <a:buClr>
                <a:schemeClr val="dk1"/>
              </a:buClr>
              <a:buFont typeface="Arial"/>
              <a:buNone/>
            </a:pPr>
            <a:endParaRPr sz="2200" b="0">
              <a:latin typeface="Georgia"/>
              <a:ea typeface="Georgia"/>
              <a:cs typeface="Georgia"/>
              <a:sym typeface="Georgia"/>
            </a:endParaRPr>
          </a:p>
          <a:p>
            <a:pPr lvl="0" rtl="0">
              <a:spcBef>
                <a:spcPts val="0"/>
              </a:spcBef>
              <a:buNone/>
            </a:pPr>
            <a:endParaRPr sz="2200" b="0">
              <a:latin typeface="Georgia"/>
              <a:ea typeface="Georgia"/>
              <a:cs typeface="Georgia"/>
              <a:sym typeface="Georgia"/>
            </a:endParaRPr>
          </a:p>
        </p:txBody>
      </p:sp>
      <p:sp>
        <p:nvSpPr>
          <p:cNvPr id="41" name="Shape 41"/>
          <p:cNvSpPr txBox="1">
            <a:spLocks noGrp="1"/>
          </p:cNvSpPr>
          <p:nvPr>
            <p:ph type="ctrTitle" idx="2"/>
          </p:nvPr>
        </p:nvSpPr>
        <p:spPr>
          <a:xfrm>
            <a:off x="5017062" y="236400"/>
            <a:ext cx="2959500" cy="2836199"/>
          </a:xfrm>
          <a:prstGeom prst="rect">
            <a:avLst/>
          </a:prstGeom>
        </p:spPr>
        <p:txBody>
          <a:bodyPr lIns="91425" tIns="91425" rIns="91425" bIns="91425" anchor="t" anchorCtr="0">
            <a:noAutofit/>
          </a:bodyPr>
          <a:lstStyle/>
          <a:p>
            <a:pPr algn="ctr" rtl="0">
              <a:spcBef>
                <a:spcPts val="0"/>
              </a:spcBef>
              <a:buNone/>
            </a:pPr>
            <a:r>
              <a:rPr lang="en" sz="2200" b="1" i="1" dirty="0">
                <a:solidFill>
                  <a:schemeClr val="bg1"/>
                </a:solidFill>
                <a:latin typeface="Georgia"/>
                <a:ea typeface="Georgia"/>
                <a:cs typeface="Georgia"/>
                <a:sym typeface="Georgia"/>
              </a:rPr>
              <a:t>SERVING GIFTS</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giving</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mercy</a:t>
            </a:r>
          </a:p>
          <a:p>
            <a:pPr algn="ctr" rtl="0">
              <a:spcBef>
                <a:spcPts val="0"/>
              </a:spcBef>
              <a:buNone/>
            </a:pPr>
            <a:r>
              <a:rPr lang="en" sz="2200" b="0" dirty="0">
                <a:solidFill>
                  <a:schemeClr val="bg1"/>
                </a:solidFill>
                <a:latin typeface="Georgia"/>
                <a:ea typeface="Georgia"/>
                <a:cs typeface="Georgia"/>
                <a:sym typeface="Georgia"/>
              </a:rPr>
              <a:t>healing</a:t>
            </a:r>
          </a:p>
          <a:p>
            <a:pPr algn="ctr" rtl="0">
              <a:spcBef>
                <a:spcPts val="0"/>
              </a:spcBef>
              <a:buNone/>
            </a:pPr>
            <a:r>
              <a:rPr lang="en" sz="2200" b="0" dirty="0">
                <a:solidFill>
                  <a:schemeClr val="bg1"/>
                </a:solidFill>
                <a:latin typeface="Georgia"/>
                <a:ea typeface="Georgia"/>
                <a:cs typeface="Georgia"/>
                <a:sym typeface="Georgia"/>
              </a:rPr>
              <a:t>serving</a:t>
            </a:r>
          </a:p>
          <a:p>
            <a:pPr lvl="0" algn="ctr" rtl="0">
              <a:spcBef>
                <a:spcPts val="0"/>
              </a:spcBef>
              <a:buClr>
                <a:schemeClr val="dk1"/>
              </a:buClr>
              <a:buSzPct val="50000"/>
              <a:buFont typeface="Arial"/>
              <a:buNone/>
            </a:pPr>
            <a:r>
              <a:rPr lang="en" sz="2200" b="0" dirty="0">
                <a:solidFill>
                  <a:schemeClr val="bg1"/>
                </a:solidFill>
                <a:latin typeface="Georgia"/>
                <a:ea typeface="Georgia"/>
                <a:cs typeface="Georgia"/>
                <a:sym typeface="Georgia"/>
              </a:rPr>
              <a:t>healing</a:t>
            </a:r>
          </a:p>
          <a:p>
            <a:pPr lvl="0" algn="ctr" rtl="0">
              <a:spcBef>
                <a:spcPts val="0"/>
              </a:spcBef>
              <a:buNone/>
            </a:pPr>
            <a:r>
              <a:rPr lang="en" sz="2200" b="0" dirty="0">
                <a:solidFill>
                  <a:schemeClr val="bg1"/>
                </a:solidFill>
                <a:latin typeface="Georgia"/>
                <a:ea typeface="Georgia"/>
                <a:cs typeface="Georgia"/>
                <a:sym typeface="Georgia"/>
              </a:rPr>
              <a:t>helping</a:t>
            </a:r>
          </a:p>
          <a:p>
            <a:pPr lvl="0" algn="ctr" rtl="0">
              <a:spcBef>
                <a:spcPts val="0"/>
              </a:spcBef>
              <a:buNone/>
            </a:pPr>
            <a:r>
              <a:rPr lang="en" sz="2200" b="0" dirty="0">
                <a:solidFill>
                  <a:schemeClr val="bg1"/>
                </a:solidFill>
                <a:latin typeface="Georgia"/>
                <a:ea typeface="Georgia"/>
                <a:cs typeface="Georgia"/>
                <a:sym typeface="Georgia"/>
              </a:rPr>
              <a:t>leadership</a:t>
            </a:r>
          </a:p>
          <a:p>
            <a:pPr lvl="0" algn="ctr" rtl="0">
              <a:spcBef>
                <a:spcPts val="0"/>
              </a:spcBef>
              <a:buNone/>
            </a:pPr>
            <a:r>
              <a:rPr lang="en" sz="2200" b="0" dirty="0">
                <a:solidFill>
                  <a:schemeClr val="bg1"/>
                </a:solidFill>
                <a:latin typeface="Georgia"/>
                <a:ea typeface="Georgia"/>
                <a:cs typeface="Georgia"/>
                <a:sym typeface="Georgia"/>
              </a:rPr>
              <a:t>miraculous powers</a:t>
            </a:r>
          </a:p>
        </p:txBody>
      </p:sp>
      <p:sp>
        <p:nvSpPr>
          <p:cNvPr id="42" name="Shape 42"/>
          <p:cNvSpPr txBox="1">
            <a:spLocks noGrp="1"/>
          </p:cNvSpPr>
          <p:nvPr>
            <p:ph type="ctrTitle" idx="3"/>
          </p:nvPr>
        </p:nvSpPr>
        <p:spPr>
          <a:xfrm>
            <a:off x="5286475" y="3546300"/>
            <a:ext cx="2420700" cy="1259400"/>
          </a:xfrm>
          <a:prstGeom prst="rect">
            <a:avLst/>
          </a:prstGeom>
        </p:spPr>
        <p:txBody>
          <a:bodyPr lIns="91425" tIns="91425" rIns="91425" bIns="91425" anchor="t" anchorCtr="0">
            <a:noAutofit/>
          </a:bodyPr>
          <a:lstStyle/>
          <a:p>
            <a:pPr lvl="0" algn="ctr" rtl="0">
              <a:spcBef>
                <a:spcPts val="0"/>
              </a:spcBef>
              <a:buClr>
                <a:schemeClr val="dk1"/>
              </a:buClr>
              <a:buSzPct val="50000"/>
              <a:buFont typeface="Arial"/>
              <a:buNone/>
            </a:pPr>
            <a:r>
              <a:rPr lang="en" sz="2200" b="0" i="1" dirty="0">
                <a:solidFill>
                  <a:schemeClr val="bg1"/>
                </a:solidFill>
                <a:latin typeface="Georgia"/>
                <a:ea typeface="Georgia"/>
                <a:cs typeface="Georgia"/>
                <a:sym typeface="Georgia"/>
              </a:rPr>
              <a:t>Romans 12:6-8</a:t>
            </a:r>
          </a:p>
          <a:p>
            <a:pPr algn="ctr" rtl="0">
              <a:spcBef>
                <a:spcPts val="0"/>
              </a:spcBef>
              <a:buNone/>
            </a:pPr>
            <a:r>
              <a:rPr lang="en" sz="2200" b="0" i="1" dirty="0">
                <a:solidFill>
                  <a:schemeClr val="bg1"/>
                </a:solidFill>
                <a:latin typeface="Georgia"/>
                <a:ea typeface="Georgia"/>
                <a:cs typeface="Georgia"/>
                <a:sym typeface="Georgia"/>
              </a:rPr>
              <a:t>1 Cor 12:8-10, 28</a:t>
            </a:r>
          </a:p>
          <a:p>
            <a:pPr lvl="0" algn="ctr" rtl="0">
              <a:spcBef>
                <a:spcPts val="0"/>
              </a:spcBef>
              <a:buNone/>
            </a:pPr>
            <a:r>
              <a:rPr lang="en" sz="2200" b="0" i="1" dirty="0">
                <a:solidFill>
                  <a:schemeClr val="bg1"/>
                </a:solidFill>
                <a:latin typeface="Georgia"/>
                <a:ea typeface="Georgia"/>
                <a:cs typeface="Georgia"/>
                <a:sym typeface="Georgia"/>
              </a:rPr>
              <a:t>1 Peter 4:11</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pic>
        <p:nvPicPr>
          <p:cNvPr id="47" name="Shape 47"/>
          <p:cNvPicPr preferRelativeResize="0"/>
          <p:nvPr/>
        </p:nvPicPr>
        <p:blipFill>
          <a:blip r:embed="rId3">
            <a:alphaModFix/>
          </a:blip>
          <a:stretch>
            <a:fillRect/>
          </a:stretch>
        </p:blipFill>
        <p:spPr>
          <a:xfrm>
            <a:off x="0" y="0"/>
            <a:ext cx="9144000" cy="5143500"/>
          </a:xfrm>
          <a:prstGeom prst="rect">
            <a:avLst/>
          </a:prstGeom>
          <a:noFill/>
          <a:ln>
            <a:noFill/>
          </a:ln>
        </p:spPr>
      </p:pic>
      <p:sp>
        <p:nvSpPr>
          <p:cNvPr id="48" name="Shape 48"/>
          <p:cNvSpPr txBox="1">
            <a:spLocks noGrp="1"/>
          </p:cNvSpPr>
          <p:nvPr>
            <p:ph type="ctrTitle"/>
          </p:nvPr>
        </p:nvSpPr>
        <p:spPr>
          <a:xfrm>
            <a:off x="528975" y="3183550"/>
            <a:ext cx="8092200" cy="1159799"/>
          </a:xfrm>
          <a:prstGeom prst="rect">
            <a:avLst/>
          </a:prstGeom>
        </p:spPr>
        <p:txBody>
          <a:bodyPr lIns="91425" tIns="91425" rIns="91425" bIns="91425" anchor="b" anchorCtr="0">
            <a:noAutofit/>
          </a:bodyPr>
          <a:lstStyle/>
          <a:p>
            <a:pPr lvl="0" rtl="0">
              <a:spcBef>
                <a:spcPts val="0"/>
              </a:spcBef>
              <a:buNone/>
            </a:pPr>
            <a:r>
              <a:rPr lang="en" sz="3200" b="0">
                <a:latin typeface="Times New Roman"/>
                <a:ea typeface="Times New Roman"/>
                <a:cs typeface="Times New Roman"/>
                <a:sym typeface="Times New Roman"/>
              </a:rPr>
              <a:t>13:1-13</a:t>
            </a:r>
          </a:p>
          <a:p>
            <a:pPr lvl="0" rtl="0">
              <a:spcBef>
                <a:spcPts val="0"/>
              </a:spcBef>
              <a:buNone/>
            </a:pPr>
            <a:r>
              <a:rPr lang="en" sz="3200" b="0" i="1">
                <a:latin typeface="Times New Roman"/>
                <a:ea typeface="Times New Roman"/>
                <a:cs typeface="Times New Roman"/>
                <a:sym typeface="Times New Roman"/>
              </a:rPr>
              <a:t>But the greatest of these is love.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812850" y="445650"/>
            <a:ext cx="7518299" cy="4252200"/>
          </a:xfrm>
          <a:prstGeom prst="rect">
            <a:avLst/>
          </a:prstGeom>
        </p:spPr>
        <p:txBody>
          <a:bodyPr lIns="91425" tIns="91425" rIns="91425" bIns="91425" anchor="ctr" anchorCtr="0">
            <a:noAutofit/>
          </a:bodyPr>
          <a:lstStyle/>
          <a:p>
            <a:pPr lvl="0" rtl="0">
              <a:spcBef>
                <a:spcPts val="0"/>
              </a:spcBef>
              <a:buClr>
                <a:schemeClr val="dk1"/>
              </a:buClr>
              <a:buSzPct val="45833"/>
              <a:buFont typeface="Arial"/>
              <a:buNone/>
            </a:pPr>
            <a:r>
              <a:rPr lang="en" sz="2400" b="0" i="1">
                <a:latin typeface="Georgia"/>
                <a:ea typeface="Georgia"/>
                <a:cs typeface="Georgia"/>
                <a:sym typeface="Georgia"/>
              </a:rPr>
              <a:t>(The Priority of Love: vs. 1-3)</a:t>
            </a:r>
          </a:p>
          <a:p>
            <a:pPr lvl="0" rtl="0">
              <a:spcBef>
                <a:spcPts val="0"/>
              </a:spcBef>
              <a:buClr>
                <a:schemeClr val="dk1"/>
              </a:buClr>
              <a:buFont typeface="Arial"/>
              <a:buNone/>
            </a:pPr>
            <a:endParaRPr sz="2400" b="0" i="1">
              <a:latin typeface="Georgia"/>
              <a:ea typeface="Georgia"/>
              <a:cs typeface="Georgia"/>
              <a:sym typeface="Georgia"/>
            </a:endParaRPr>
          </a:p>
          <a:p>
            <a:pPr lvl="0" rtl="0">
              <a:spcBef>
                <a:spcPts val="0"/>
              </a:spcBef>
              <a:buClr>
                <a:schemeClr val="dk1"/>
              </a:buClr>
              <a:buSzPct val="45833"/>
              <a:buFont typeface="Arial"/>
              <a:buNone/>
            </a:pPr>
            <a:r>
              <a:rPr lang="en" sz="2400" b="0">
                <a:latin typeface="Georgia"/>
                <a:ea typeface="Georgia"/>
                <a:cs typeface="Georgia"/>
                <a:sym typeface="Georgia"/>
              </a:rPr>
              <a:t>If I speak in the tongues of men or of angels, but do not have love, I am only a resounding gong or a clanging cymbal. If I have the gift of prophecy and can fathom all mysteries and all knowledge, and if I have a faith that can move mountains, but do not have love, I am nothing. If I give all I possess to the poor and give over my body to hardship that I may boast, but do not have love, I gain nothing.</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812850" y="445650"/>
            <a:ext cx="7518299" cy="4252200"/>
          </a:xfrm>
          <a:prstGeom prst="rect">
            <a:avLst/>
          </a:prstGeom>
        </p:spPr>
        <p:txBody>
          <a:bodyPr lIns="91425" tIns="91425" rIns="91425" bIns="91425" anchor="ctr" anchorCtr="0">
            <a:noAutofit/>
          </a:bodyPr>
          <a:lstStyle/>
          <a:p>
            <a:pPr lvl="0" rtl="0">
              <a:spcBef>
                <a:spcPts val="0"/>
              </a:spcBef>
              <a:buClr>
                <a:schemeClr val="dk1"/>
              </a:buClr>
              <a:buSzPct val="45833"/>
              <a:buFont typeface="Arial"/>
              <a:buNone/>
            </a:pPr>
            <a:r>
              <a:rPr lang="en" sz="2400" b="0">
                <a:latin typeface="Georgia"/>
                <a:ea typeface="Georgia"/>
                <a:cs typeface="Georgia"/>
                <a:sym typeface="Georgia"/>
              </a:rPr>
              <a:t>If I </a:t>
            </a:r>
            <a:r>
              <a:rPr lang="en" sz="2400">
                <a:latin typeface="Georgia"/>
                <a:ea typeface="Georgia"/>
                <a:cs typeface="Georgia"/>
                <a:sym typeface="Georgia"/>
              </a:rPr>
              <a:t>speak in the tongues of men or of angels</a:t>
            </a:r>
            <a:r>
              <a:rPr lang="en" sz="2400" b="0">
                <a:latin typeface="Georgia"/>
                <a:ea typeface="Georgia"/>
                <a:cs typeface="Georgia"/>
                <a:sym typeface="Georgia"/>
              </a:rPr>
              <a:t>, but do not have love, I am only a resounding gong or a clanging cymbal. If I have the </a:t>
            </a:r>
            <a:r>
              <a:rPr lang="en" sz="2400">
                <a:latin typeface="Georgia"/>
                <a:ea typeface="Georgia"/>
                <a:cs typeface="Georgia"/>
                <a:sym typeface="Georgia"/>
              </a:rPr>
              <a:t>gift of prophecy</a:t>
            </a:r>
            <a:r>
              <a:rPr lang="en" sz="2400" b="0">
                <a:latin typeface="Georgia"/>
                <a:ea typeface="Georgia"/>
                <a:cs typeface="Georgia"/>
                <a:sym typeface="Georgia"/>
              </a:rPr>
              <a:t> and can </a:t>
            </a:r>
            <a:r>
              <a:rPr lang="en" sz="2400">
                <a:latin typeface="Georgia"/>
                <a:ea typeface="Georgia"/>
                <a:cs typeface="Georgia"/>
                <a:sym typeface="Georgia"/>
              </a:rPr>
              <a:t>fathom all mysteries and all knowledge</a:t>
            </a:r>
            <a:r>
              <a:rPr lang="en" sz="2400" b="0">
                <a:latin typeface="Georgia"/>
                <a:ea typeface="Georgia"/>
                <a:cs typeface="Georgia"/>
                <a:sym typeface="Georgia"/>
              </a:rPr>
              <a:t>, and if I have a </a:t>
            </a:r>
            <a:r>
              <a:rPr lang="en" sz="2400">
                <a:latin typeface="Georgia"/>
                <a:ea typeface="Georgia"/>
                <a:cs typeface="Georgia"/>
                <a:sym typeface="Georgia"/>
              </a:rPr>
              <a:t>faith that can move mountains</a:t>
            </a:r>
            <a:r>
              <a:rPr lang="en" sz="2400" b="0">
                <a:latin typeface="Georgia"/>
                <a:ea typeface="Georgia"/>
                <a:cs typeface="Georgia"/>
                <a:sym typeface="Georgia"/>
              </a:rPr>
              <a:t>, but do not have love, I am nothing. If I </a:t>
            </a:r>
            <a:r>
              <a:rPr lang="en" sz="2400">
                <a:latin typeface="Georgia"/>
                <a:ea typeface="Georgia"/>
                <a:cs typeface="Georgia"/>
                <a:sym typeface="Georgia"/>
              </a:rPr>
              <a:t>give all I possess</a:t>
            </a:r>
            <a:r>
              <a:rPr lang="en" sz="2400" b="0">
                <a:latin typeface="Georgia"/>
                <a:ea typeface="Georgia"/>
                <a:cs typeface="Georgia"/>
                <a:sym typeface="Georgia"/>
              </a:rPr>
              <a:t> to the poor and </a:t>
            </a:r>
            <a:r>
              <a:rPr lang="en" sz="2400">
                <a:latin typeface="Georgia"/>
                <a:ea typeface="Georgia"/>
                <a:cs typeface="Georgia"/>
                <a:sym typeface="Georgia"/>
              </a:rPr>
              <a:t>give over my body</a:t>
            </a:r>
            <a:r>
              <a:rPr lang="en" sz="2400" b="0">
                <a:latin typeface="Georgia"/>
                <a:ea typeface="Georgia"/>
                <a:cs typeface="Georgia"/>
                <a:sym typeface="Georgia"/>
              </a:rPr>
              <a:t> to hardship that I may boast, but do not have love, I gain nothing.</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035450" y="445650"/>
            <a:ext cx="7034399" cy="4252200"/>
          </a:xfrm>
          <a:prstGeom prst="rect">
            <a:avLst/>
          </a:prstGeom>
        </p:spPr>
        <p:txBody>
          <a:bodyPr lIns="91425" tIns="91425" rIns="91425" bIns="91425" anchor="ctr" anchorCtr="0">
            <a:noAutofit/>
          </a:bodyPr>
          <a:lstStyle/>
          <a:p>
            <a:pPr lvl="0" rtl="0">
              <a:spcBef>
                <a:spcPts val="0"/>
              </a:spcBef>
              <a:buClr>
                <a:schemeClr val="dk1"/>
              </a:buClr>
              <a:buSzPct val="50000"/>
              <a:buFont typeface="Arial"/>
              <a:buNone/>
            </a:pPr>
            <a:r>
              <a:rPr lang="en" sz="2200" b="0">
                <a:latin typeface="Georgia"/>
                <a:ea typeface="Georgia"/>
                <a:cs typeface="Georgia"/>
                <a:sym typeface="Georgia"/>
              </a:rPr>
              <a:t>If I speak in the tongues of men or of angels,</a:t>
            </a:r>
          </a:p>
          <a:p>
            <a:pPr lvl="0" rtl="0">
              <a:spcBef>
                <a:spcPts val="0"/>
              </a:spcBef>
              <a:buClr>
                <a:schemeClr val="dk1"/>
              </a:buClr>
              <a:buSzPct val="50000"/>
              <a:buFont typeface="Arial"/>
              <a:buNone/>
            </a:pPr>
            <a:r>
              <a:rPr lang="en" sz="2200" b="0">
                <a:latin typeface="Georgia"/>
                <a:ea typeface="Georgia"/>
                <a:cs typeface="Georgia"/>
                <a:sym typeface="Georgia"/>
              </a:rPr>
              <a:t>but do not have love,</a:t>
            </a:r>
          </a:p>
          <a:p>
            <a:pPr lvl="0" rtl="0">
              <a:spcBef>
                <a:spcPts val="0"/>
              </a:spcBef>
              <a:buClr>
                <a:schemeClr val="dk1"/>
              </a:buClr>
              <a:buSzPct val="50000"/>
              <a:buFont typeface="Arial"/>
              <a:buNone/>
            </a:pPr>
            <a:r>
              <a:rPr lang="en" sz="2200">
                <a:latin typeface="Georgia"/>
                <a:ea typeface="Georgia"/>
                <a:cs typeface="Georgia"/>
                <a:sym typeface="Georgia"/>
              </a:rPr>
              <a:t>I am only a resounding gong</a:t>
            </a:r>
          </a:p>
          <a:p>
            <a:pPr lvl="0" rtl="0">
              <a:spcBef>
                <a:spcPts val="0"/>
              </a:spcBef>
              <a:buClr>
                <a:schemeClr val="dk1"/>
              </a:buClr>
              <a:buSzPct val="50000"/>
              <a:buFont typeface="Arial"/>
              <a:buNone/>
            </a:pPr>
            <a:r>
              <a:rPr lang="en" sz="2200">
                <a:latin typeface="Georgia"/>
                <a:ea typeface="Georgia"/>
                <a:cs typeface="Georgia"/>
                <a:sym typeface="Georgia"/>
              </a:rPr>
              <a:t>or a clanging cymbal.</a:t>
            </a:r>
          </a:p>
          <a:p>
            <a:pPr lvl="0" rtl="0">
              <a:spcBef>
                <a:spcPts val="0"/>
              </a:spcBef>
              <a:buClr>
                <a:schemeClr val="dk1"/>
              </a:buClr>
              <a:buSzPct val="50000"/>
              <a:buFont typeface="Arial"/>
              <a:buNone/>
            </a:pPr>
            <a:r>
              <a:rPr lang="en" sz="2200" b="0">
                <a:latin typeface="Georgia"/>
                <a:ea typeface="Georgia"/>
                <a:cs typeface="Georgia"/>
                <a:sym typeface="Georgia"/>
              </a:rPr>
              <a:t>If I have the gift of prophecy and can fathom all mysteries and all knowledge, and if I have a faith that can move mountains, but do not have love,</a:t>
            </a:r>
          </a:p>
          <a:p>
            <a:pPr lvl="0" rtl="0">
              <a:spcBef>
                <a:spcPts val="0"/>
              </a:spcBef>
              <a:buClr>
                <a:schemeClr val="dk1"/>
              </a:buClr>
              <a:buSzPct val="50000"/>
              <a:buFont typeface="Arial"/>
              <a:buNone/>
            </a:pPr>
            <a:r>
              <a:rPr lang="en" sz="2200">
                <a:latin typeface="Georgia"/>
                <a:ea typeface="Georgia"/>
                <a:cs typeface="Georgia"/>
                <a:sym typeface="Georgia"/>
              </a:rPr>
              <a:t>I am nothing.</a:t>
            </a:r>
          </a:p>
          <a:p>
            <a:pPr lvl="0" rtl="0">
              <a:spcBef>
                <a:spcPts val="0"/>
              </a:spcBef>
              <a:buClr>
                <a:schemeClr val="dk1"/>
              </a:buClr>
              <a:buSzPct val="50000"/>
              <a:buFont typeface="Arial"/>
              <a:buNone/>
            </a:pPr>
            <a:r>
              <a:rPr lang="en" sz="2200" b="0">
                <a:latin typeface="Georgia"/>
                <a:ea typeface="Georgia"/>
                <a:cs typeface="Georgia"/>
                <a:sym typeface="Georgia"/>
              </a:rPr>
              <a:t>If I give all I possess to the poor and give over my body to hardship that I may boast, but do not have love,</a:t>
            </a:r>
          </a:p>
          <a:p>
            <a:pPr lvl="0" rtl="0">
              <a:spcBef>
                <a:spcPts val="0"/>
              </a:spcBef>
              <a:buClr>
                <a:schemeClr val="dk1"/>
              </a:buClr>
              <a:buSzPct val="50000"/>
              <a:buFont typeface="Arial"/>
              <a:buNone/>
            </a:pPr>
            <a:r>
              <a:rPr lang="en" sz="2200">
                <a:latin typeface="Georgia"/>
                <a:ea typeface="Georgia"/>
                <a:cs typeface="Georgia"/>
                <a:sym typeface="Georgia"/>
              </a:rPr>
              <a:t>I gain nothing.</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341506" y="1352918"/>
            <a:ext cx="8407500" cy="643891"/>
          </a:xfrm>
          <a:prstGeom prst="rect">
            <a:avLst/>
          </a:prstGeom>
        </p:spPr>
        <p:txBody>
          <a:bodyPr lIns="91425" tIns="91425" rIns="91425" bIns="91425" anchor="t" anchorCtr="0">
            <a:noAutofit/>
          </a:bodyPr>
          <a:lstStyle/>
          <a:p>
            <a:pPr lvl="0" rtl="0">
              <a:spcBef>
                <a:spcPts val="0"/>
              </a:spcBef>
              <a:buNone/>
            </a:pPr>
            <a:r>
              <a:rPr lang="en" sz="2200" b="0" dirty="0" smtClean="0">
                <a:latin typeface="Georgia"/>
                <a:ea typeface="Georgia"/>
                <a:cs typeface="Georgia"/>
                <a:sym typeface="Georgia"/>
              </a:rPr>
              <a:t>Spiritual </a:t>
            </a:r>
            <a:r>
              <a:rPr lang="en" sz="2200" b="0" dirty="0">
                <a:latin typeface="Georgia"/>
                <a:ea typeface="Georgia"/>
                <a:cs typeface="Georgia"/>
                <a:sym typeface="Georgia"/>
              </a:rPr>
              <a:t>Gifts - Love = Noise or </a:t>
            </a:r>
            <a:r>
              <a:rPr lang="en" sz="2200" b="0" dirty="0" smtClean="0">
                <a:latin typeface="Georgia"/>
                <a:ea typeface="Georgia"/>
                <a:cs typeface="Georgia"/>
                <a:sym typeface="Georgia"/>
              </a:rPr>
              <a:t>Nothing</a:t>
            </a:r>
            <a:endParaRPr lang="en" sz="2200" b="0" dirty="0">
              <a:latin typeface="Georgia"/>
              <a:ea typeface="Georgia"/>
              <a:cs typeface="Georgia"/>
              <a:sym typeface="Georgia"/>
            </a:endParaRPr>
          </a:p>
        </p:txBody>
      </p:sp>
      <p:sp>
        <p:nvSpPr>
          <p:cNvPr id="4" name="Shape 68"/>
          <p:cNvSpPr txBox="1">
            <a:spLocks/>
          </p:cNvSpPr>
          <p:nvPr/>
        </p:nvSpPr>
        <p:spPr>
          <a:xfrm>
            <a:off x="405208" y="2065213"/>
            <a:ext cx="8407500" cy="608285"/>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lt1"/>
              </a:buClr>
              <a:buSzPct val="100000"/>
              <a:buNone/>
              <a:defRPr sz="4800" b="1" i="0" u="none" strike="noStrike" cap="none" baseline="0">
                <a:solidFill>
                  <a:schemeClr val="lt1"/>
                </a:solidFill>
                <a:latin typeface="Arial"/>
                <a:ea typeface="Arial"/>
                <a:cs typeface="Arial"/>
                <a:sym typeface="Arial"/>
                <a:rtl val="0"/>
              </a:defRPr>
            </a:lvl1pPr>
            <a:lvl2pPr marR="0" algn="ctr" rtl="0">
              <a:lnSpc>
                <a:spcPct val="100000"/>
              </a:lnSpc>
              <a:spcBef>
                <a:spcPts val="0"/>
              </a:spcBef>
              <a:spcAft>
                <a:spcPts val="0"/>
              </a:spcAft>
              <a:buClr>
                <a:schemeClr val="lt1"/>
              </a:buClr>
              <a:buSzPct val="100000"/>
              <a:buNone/>
              <a:defRPr sz="4800" b="1" i="0" u="none" strike="noStrike" cap="none" baseline="0">
                <a:solidFill>
                  <a:schemeClr val="lt1"/>
                </a:solidFill>
                <a:latin typeface="Arial"/>
                <a:ea typeface="Arial"/>
                <a:cs typeface="Arial"/>
                <a:sym typeface="Arial"/>
                <a:rtl val="0"/>
              </a:defRPr>
            </a:lvl2pPr>
            <a:lvl3pPr algn="ctr">
              <a:spcBef>
                <a:spcPts val="0"/>
              </a:spcBef>
              <a:buClr>
                <a:schemeClr val="lt1"/>
              </a:buClr>
              <a:buSzPct val="100000"/>
              <a:buNone/>
              <a:defRPr sz="4800" b="1">
                <a:solidFill>
                  <a:schemeClr val="lt1"/>
                </a:solidFill>
              </a:defRPr>
            </a:lvl3pPr>
            <a:lvl4pPr algn="ctr">
              <a:spcBef>
                <a:spcPts val="0"/>
              </a:spcBef>
              <a:buClr>
                <a:schemeClr val="lt1"/>
              </a:buClr>
              <a:buSzPct val="100000"/>
              <a:buNone/>
              <a:defRPr sz="4800" b="1">
                <a:solidFill>
                  <a:schemeClr val="lt1"/>
                </a:solidFill>
              </a:defRPr>
            </a:lvl4pPr>
            <a:lvl5pPr algn="ctr">
              <a:spcBef>
                <a:spcPts val="0"/>
              </a:spcBef>
              <a:buClr>
                <a:schemeClr val="lt1"/>
              </a:buClr>
              <a:buSzPct val="100000"/>
              <a:buNone/>
              <a:defRPr sz="4800" b="1">
                <a:solidFill>
                  <a:schemeClr val="lt1"/>
                </a:solidFill>
              </a:defRPr>
            </a:lvl5pPr>
            <a:lvl6pPr algn="ctr">
              <a:spcBef>
                <a:spcPts val="0"/>
              </a:spcBef>
              <a:buClr>
                <a:schemeClr val="lt1"/>
              </a:buClr>
              <a:buSzPct val="100000"/>
              <a:buNone/>
              <a:defRPr sz="4800" b="1">
                <a:solidFill>
                  <a:schemeClr val="lt1"/>
                </a:solidFill>
              </a:defRPr>
            </a:lvl6pPr>
            <a:lvl7pPr algn="ctr">
              <a:spcBef>
                <a:spcPts val="0"/>
              </a:spcBef>
              <a:buClr>
                <a:schemeClr val="lt1"/>
              </a:buClr>
              <a:buSzPct val="100000"/>
              <a:buNone/>
              <a:defRPr sz="4800" b="1">
                <a:solidFill>
                  <a:schemeClr val="lt1"/>
                </a:solidFill>
              </a:defRPr>
            </a:lvl7pPr>
            <a:lvl8pPr algn="ctr">
              <a:spcBef>
                <a:spcPts val="0"/>
              </a:spcBef>
              <a:buClr>
                <a:schemeClr val="lt1"/>
              </a:buClr>
              <a:buSzPct val="100000"/>
              <a:buNone/>
              <a:defRPr sz="4800" b="1">
                <a:solidFill>
                  <a:schemeClr val="lt1"/>
                </a:solidFill>
              </a:defRPr>
            </a:lvl8pPr>
            <a:lvl9pPr algn="ctr">
              <a:spcBef>
                <a:spcPts val="0"/>
              </a:spcBef>
              <a:buClr>
                <a:schemeClr val="lt1"/>
              </a:buClr>
              <a:buSzPct val="100000"/>
              <a:buNone/>
              <a:defRPr sz="4800" b="1">
                <a:solidFill>
                  <a:schemeClr val="lt1"/>
                </a:solidFill>
              </a:defRPr>
            </a:lvl9pPr>
          </a:lstStyle>
          <a:p>
            <a:r>
              <a:rPr lang="en-US" sz="2200" b="0" dirty="0" smtClean="0">
                <a:latin typeface="Georgia"/>
                <a:ea typeface="Georgia"/>
                <a:cs typeface="Georgia"/>
                <a:sym typeface="Georgia"/>
              </a:rPr>
              <a:t>Spiritual Gifts + Love = Christ glorified and church strengthened</a:t>
            </a:r>
          </a:p>
        </p:txBody>
      </p:sp>
      <p:sp>
        <p:nvSpPr>
          <p:cNvPr id="5" name="Shape 68"/>
          <p:cNvSpPr txBox="1">
            <a:spLocks/>
          </p:cNvSpPr>
          <p:nvPr/>
        </p:nvSpPr>
        <p:spPr>
          <a:xfrm>
            <a:off x="405208" y="2741902"/>
            <a:ext cx="8407500" cy="1273916"/>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PPr>
            <a:lvl1pPr marR="0" algn="ctr" rtl="0">
              <a:lnSpc>
                <a:spcPct val="100000"/>
              </a:lnSpc>
              <a:spcBef>
                <a:spcPts val="0"/>
              </a:spcBef>
              <a:spcAft>
                <a:spcPts val="0"/>
              </a:spcAft>
              <a:buClr>
                <a:schemeClr val="lt1"/>
              </a:buClr>
              <a:buSzPct val="100000"/>
              <a:buNone/>
              <a:defRPr sz="4800" b="1" i="0" u="none" strike="noStrike" cap="none" baseline="0">
                <a:solidFill>
                  <a:schemeClr val="lt1"/>
                </a:solidFill>
                <a:latin typeface="Arial"/>
                <a:ea typeface="Arial"/>
                <a:cs typeface="Arial"/>
                <a:sym typeface="Arial"/>
                <a:rtl val="0"/>
              </a:defRPr>
            </a:lvl1pPr>
            <a:lvl2pPr marR="0" algn="ctr" rtl="0">
              <a:lnSpc>
                <a:spcPct val="100000"/>
              </a:lnSpc>
              <a:spcBef>
                <a:spcPts val="0"/>
              </a:spcBef>
              <a:spcAft>
                <a:spcPts val="0"/>
              </a:spcAft>
              <a:buClr>
                <a:schemeClr val="lt1"/>
              </a:buClr>
              <a:buSzPct val="100000"/>
              <a:buNone/>
              <a:defRPr sz="4800" b="1" i="0" u="none" strike="noStrike" cap="none" baseline="0">
                <a:solidFill>
                  <a:schemeClr val="lt1"/>
                </a:solidFill>
                <a:latin typeface="Arial"/>
                <a:ea typeface="Arial"/>
                <a:cs typeface="Arial"/>
                <a:sym typeface="Arial"/>
                <a:rtl val="0"/>
              </a:defRPr>
            </a:lvl2pPr>
            <a:lvl3pPr algn="ctr">
              <a:spcBef>
                <a:spcPts val="0"/>
              </a:spcBef>
              <a:buClr>
                <a:schemeClr val="lt1"/>
              </a:buClr>
              <a:buSzPct val="100000"/>
              <a:buNone/>
              <a:defRPr sz="4800" b="1">
                <a:solidFill>
                  <a:schemeClr val="lt1"/>
                </a:solidFill>
              </a:defRPr>
            </a:lvl3pPr>
            <a:lvl4pPr algn="ctr">
              <a:spcBef>
                <a:spcPts val="0"/>
              </a:spcBef>
              <a:buClr>
                <a:schemeClr val="lt1"/>
              </a:buClr>
              <a:buSzPct val="100000"/>
              <a:buNone/>
              <a:defRPr sz="4800" b="1">
                <a:solidFill>
                  <a:schemeClr val="lt1"/>
                </a:solidFill>
              </a:defRPr>
            </a:lvl4pPr>
            <a:lvl5pPr algn="ctr">
              <a:spcBef>
                <a:spcPts val="0"/>
              </a:spcBef>
              <a:buClr>
                <a:schemeClr val="lt1"/>
              </a:buClr>
              <a:buSzPct val="100000"/>
              <a:buNone/>
              <a:defRPr sz="4800" b="1">
                <a:solidFill>
                  <a:schemeClr val="lt1"/>
                </a:solidFill>
              </a:defRPr>
            </a:lvl5pPr>
            <a:lvl6pPr algn="ctr">
              <a:spcBef>
                <a:spcPts val="0"/>
              </a:spcBef>
              <a:buClr>
                <a:schemeClr val="lt1"/>
              </a:buClr>
              <a:buSzPct val="100000"/>
              <a:buNone/>
              <a:defRPr sz="4800" b="1">
                <a:solidFill>
                  <a:schemeClr val="lt1"/>
                </a:solidFill>
              </a:defRPr>
            </a:lvl6pPr>
            <a:lvl7pPr algn="ctr">
              <a:spcBef>
                <a:spcPts val="0"/>
              </a:spcBef>
              <a:buClr>
                <a:schemeClr val="lt1"/>
              </a:buClr>
              <a:buSzPct val="100000"/>
              <a:buNone/>
              <a:defRPr sz="4800" b="1">
                <a:solidFill>
                  <a:schemeClr val="lt1"/>
                </a:solidFill>
              </a:defRPr>
            </a:lvl7pPr>
            <a:lvl8pPr algn="ctr">
              <a:spcBef>
                <a:spcPts val="0"/>
              </a:spcBef>
              <a:buClr>
                <a:schemeClr val="lt1"/>
              </a:buClr>
              <a:buSzPct val="100000"/>
              <a:buNone/>
              <a:defRPr sz="4800" b="1">
                <a:solidFill>
                  <a:schemeClr val="lt1"/>
                </a:solidFill>
              </a:defRPr>
            </a:lvl8pPr>
            <a:lvl9pPr algn="ctr">
              <a:spcBef>
                <a:spcPts val="0"/>
              </a:spcBef>
              <a:buClr>
                <a:schemeClr val="lt1"/>
              </a:buClr>
              <a:buSzPct val="100000"/>
              <a:buNone/>
              <a:defRPr sz="4800" b="1">
                <a:solidFill>
                  <a:schemeClr val="lt1"/>
                </a:solidFill>
              </a:defRPr>
            </a:lvl9pPr>
          </a:lstStyle>
          <a:p>
            <a:r>
              <a:rPr lang="en-US" sz="2200" b="0" i="1" dirty="0" smtClean="0">
                <a:latin typeface="Georgia"/>
                <a:ea typeface="Georgia"/>
                <a:cs typeface="Georgia"/>
                <a:sym typeface="Georgia"/>
              </a:rPr>
              <a:t>How we use our spiritual gifts</a:t>
            </a:r>
          </a:p>
          <a:p>
            <a:r>
              <a:rPr lang="en-US" sz="2200" b="0" i="1" dirty="0" smtClean="0">
                <a:latin typeface="Georgia"/>
                <a:ea typeface="Georgia"/>
                <a:cs typeface="Georgia"/>
                <a:sym typeface="Georgia"/>
              </a:rPr>
              <a:t>is more important than</a:t>
            </a:r>
          </a:p>
          <a:p>
            <a:r>
              <a:rPr lang="en-US" sz="2200" b="0" i="1" dirty="0" smtClean="0">
                <a:latin typeface="Georgia"/>
                <a:ea typeface="Georgia"/>
                <a:cs typeface="Georgia"/>
                <a:sym typeface="Georgia"/>
              </a:rPr>
              <a:t>our possession of spiritual gifts.</a:t>
            </a:r>
            <a:endParaRPr lang="en-US" sz="2200" b="0" i="1" dirty="0">
              <a:latin typeface="Georgia"/>
              <a:ea typeface="Georgia"/>
              <a:cs typeface="Georgia"/>
              <a:sym typeface="Georgia"/>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fade">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4"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551500" y="168850"/>
            <a:ext cx="7901099" cy="3061200"/>
          </a:xfrm>
          <a:prstGeom prst="rect">
            <a:avLst/>
          </a:prstGeom>
        </p:spPr>
        <p:txBody>
          <a:bodyPr lIns="91425" tIns="91425" rIns="91425" bIns="91425" anchor="t" anchorCtr="0">
            <a:noAutofit/>
          </a:bodyPr>
          <a:lstStyle/>
          <a:p>
            <a:pPr lvl="0" rtl="0">
              <a:spcBef>
                <a:spcPts val="0"/>
              </a:spcBef>
              <a:buNone/>
            </a:pPr>
            <a:r>
              <a:rPr lang="en" sz="2400" b="0">
                <a:latin typeface="Georgia"/>
                <a:ea typeface="Georgia"/>
                <a:cs typeface="Georgia"/>
                <a:sym typeface="Georgia"/>
              </a:rPr>
              <a:t>teaching    prophecy</a:t>
            </a:r>
          </a:p>
          <a:p>
            <a:pPr lvl="0" rtl="0">
              <a:spcBef>
                <a:spcPts val="0"/>
              </a:spcBef>
              <a:buNone/>
            </a:pPr>
            <a:r>
              <a:rPr lang="en" sz="2400" b="0">
                <a:latin typeface="Georgia"/>
                <a:ea typeface="Georgia"/>
                <a:cs typeface="Georgia"/>
                <a:sym typeface="Georgia"/>
              </a:rPr>
              <a:t>guidance    leadership</a:t>
            </a:r>
          </a:p>
          <a:p>
            <a:pPr lvl="0" rtl="0">
              <a:spcBef>
                <a:spcPts val="0"/>
              </a:spcBef>
              <a:buNone/>
            </a:pPr>
            <a:r>
              <a:rPr lang="en" sz="2400" b="0">
                <a:latin typeface="Georgia"/>
                <a:ea typeface="Georgia"/>
                <a:cs typeface="Georgia"/>
                <a:sym typeface="Georgia"/>
              </a:rPr>
              <a:t>serving    healing    helping</a:t>
            </a:r>
          </a:p>
          <a:p>
            <a:pPr rtl="0">
              <a:spcBef>
                <a:spcPts val="0"/>
              </a:spcBef>
              <a:buNone/>
            </a:pPr>
            <a:r>
              <a:rPr lang="en" sz="2400" b="0">
                <a:latin typeface="Georgia"/>
                <a:ea typeface="Georgia"/>
                <a:cs typeface="Georgia"/>
                <a:sym typeface="Georgia"/>
              </a:rPr>
              <a:t>prophesying    encouraging</a:t>
            </a:r>
          </a:p>
          <a:p>
            <a:pPr lvl="0" rtl="0">
              <a:spcBef>
                <a:spcPts val="0"/>
              </a:spcBef>
              <a:buClr>
                <a:schemeClr val="dk1"/>
              </a:buClr>
              <a:buSzPct val="45833"/>
              <a:buFont typeface="Arial"/>
              <a:buNone/>
            </a:pPr>
            <a:r>
              <a:rPr lang="en" sz="2400" b="0">
                <a:latin typeface="Georgia"/>
                <a:ea typeface="Georgia"/>
                <a:cs typeface="Georgia"/>
                <a:sym typeface="Georgia"/>
              </a:rPr>
              <a:t>faith    giving    mercy    healing</a:t>
            </a:r>
          </a:p>
          <a:p>
            <a:pPr lvl="0" rtl="0">
              <a:spcBef>
                <a:spcPts val="0"/>
              </a:spcBef>
              <a:buNone/>
            </a:pPr>
            <a:r>
              <a:rPr lang="en" sz="2400" b="0">
                <a:latin typeface="Georgia"/>
                <a:ea typeface="Georgia"/>
                <a:cs typeface="Georgia"/>
                <a:sym typeface="Georgia"/>
              </a:rPr>
              <a:t>miraculous powers    the word of wisdom</a:t>
            </a:r>
          </a:p>
          <a:p>
            <a:pPr lvl="0" rtl="0">
              <a:spcBef>
                <a:spcPts val="0"/>
              </a:spcBef>
              <a:buNone/>
            </a:pPr>
            <a:r>
              <a:rPr lang="en" sz="2400" b="0">
                <a:latin typeface="Georgia"/>
                <a:ea typeface="Georgia"/>
                <a:cs typeface="Georgia"/>
                <a:sym typeface="Georgia"/>
              </a:rPr>
              <a:t>speaking in tongues    the word of knowledge</a:t>
            </a:r>
          </a:p>
          <a:p>
            <a:pPr lvl="0" rtl="0">
              <a:spcBef>
                <a:spcPts val="0"/>
              </a:spcBef>
              <a:buNone/>
            </a:pPr>
            <a:r>
              <a:rPr lang="en" sz="2400" b="0">
                <a:latin typeface="Georgia"/>
                <a:ea typeface="Georgia"/>
                <a:cs typeface="Georgia"/>
                <a:sym typeface="Georgia"/>
              </a:rPr>
              <a:t>interpretation of tongues    distinguishing between spirits</a:t>
            </a:r>
          </a:p>
        </p:txBody>
      </p:sp>
      <p:sp>
        <p:nvSpPr>
          <p:cNvPr id="74" name="Shape 74"/>
          <p:cNvSpPr txBox="1"/>
          <p:nvPr/>
        </p:nvSpPr>
        <p:spPr>
          <a:xfrm>
            <a:off x="207750" y="2567193"/>
            <a:ext cx="8728499" cy="2423399"/>
          </a:xfrm>
          <a:prstGeom prst="rect">
            <a:avLst/>
          </a:prstGeom>
          <a:noFill/>
          <a:ln>
            <a:noFill/>
          </a:ln>
        </p:spPr>
        <p:txBody>
          <a:bodyPr lIns="91425" tIns="91425" rIns="91425" bIns="91425" anchor="t" anchorCtr="0">
            <a:noAutofit/>
          </a:bodyPr>
          <a:lstStyle/>
          <a:p>
            <a:pPr lvl="0" algn="ctr" rtl="0">
              <a:spcBef>
                <a:spcPts val="0"/>
              </a:spcBef>
              <a:buNone/>
            </a:pPr>
            <a:r>
              <a:rPr lang="en" sz="18000" b="1" dirty="0">
                <a:solidFill>
                  <a:srgbClr val="FF0000"/>
                </a:solidFill>
                <a:latin typeface="Georgia"/>
                <a:ea typeface="Georgia"/>
                <a:cs typeface="Georgia"/>
                <a:sym typeface="Georgia"/>
              </a:rPr>
              <a:t>LOVE</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834</Words>
  <Application>Microsoft Office PowerPoint</Application>
  <PresentationFormat>On-screen Show (16:9)</PresentationFormat>
  <Paragraphs>81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Georgia</vt:lpstr>
      <vt:lpstr>Times New Roman</vt:lpstr>
      <vt:lpstr>simple-dark</vt:lpstr>
      <vt:lpstr>PowerPoint Presentation</vt:lpstr>
      <vt:lpstr>PowerPoint Presentation</vt:lpstr>
      <vt:lpstr>SPEAKING GIFTS faith teaching prophecy guidance prophesying encouraging the word of wisdom speaking in tongues the word of knowledge interpretation of tongues distinguishing between spirits  </vt:lpstr>
      <vt:lpstr>13:1-13 But the greatest of these is love.</vt:lpstr>
      <vt:lpstr>(The Priority of Love: vs. 1-3)  If I speak in the tongues of men or of angels, but do not have love, I am only a resounding gong or a clanging cymbal. If I have the gift of prophecy and can fathom all mysteries and all knowledge, and if I have a faith that can move mountains, but do not have love, I am nothing. If I give all I possess to the poor and give over my body to hardship that I may boast, but do not have love, I gain nothing.</vt:lpstr>
      <vt:lpstr>If I speak in the tongues of men or of angels, but do not have love, I am only a resounding gong or a clanging cymbal. If I have the gift of prophecy and can fathom all mysteries and all knowledge, and if I have a faith that can move mountains, but do not have love, I am nothing. If I give all I possess to the poor and give over my body to hardship that I may boast, but do not have love, I gain nothing.</vt:lpstr>
      <vt:lpstr>If I speak in the tongues of men or of angels, but do not have love, I am only a resounding gong or a clanging cymbal. If I have the gift of prophecy and can fathom all mysteries and all knowledge, and if I have a faith that can move mountains, but do not have love, I am nothing. If I give all I possess to the poor and give over my body to hardship that I may boast, but do not have love, I gain nothing.</vt:lpstr>
      <vt:lpstr>Spiritual Gifts - Love = Noise or Nothing</vt:lpstr>
      <vt:lpstr>teaching    prophecy guidance    leadership serving    healing    helping prophesying    encouraging faith    giving    mercy    healing miraculous powers    the word of wisdom speaking in tongues    the word of knowledge interpretation of tongues    distinguishing between spirits</vt:lpstr>
      <vt:lpstr>PowerPoint Presentation</vt:lpstr>
      <vt:lpstr>Agape:  sacrificial love (God’s love for the world)  It is not based on feeling or on the response of others It is unmerited and others-focused It is an action-based love It is a love that seeks to give </vt:lpstr>
      <vt:lpstr>If I speak in the tongues of men or of angels, but do not have agape love, I am only a resounding gong or a clanging cymbal. If I have the gift of prophecy and can fathom all mysteries and all knowledge, and if I have a faith that can move mountains, but do not have agape love, I am nothing. If I give all I possess to the poor and give over my body to hardship that I may boast, but do not have agape love, I gain nothing.</vt:lpstr>
      <vt:lpstr>(The Picture of Love:  vs 4-7 …in the usage of your spiritual gifts...)  Agape Love is patient, agape love is kind. It does not envy, it does not boast, it is not proud. It does not dishonor others, it is not self-seeking, it is not easily angered, it keeps no record of wrongs. Agape Love does not delight in evil but rejoices with the truth. It always protects, always trusts, always hopes, always perseveres.</vt:lpstr>
      <vt:lpstr>(The Permanence of Love:  vs 8-13) Love never fails. But where there are prophecies, they will cease; where there are tongues, they will be stilled; where there is knowledge, it will pass away. For we know in part and we prophesy in part, but when completeness comes, what is in part disappears. When I was a child, I talked like a child, I thought like a child, I reasoned like a child. When I became a man, I put the ways of childhood behind me. For now we see only a reflection as in a mirror; then we shall see face to face. Now I know in part; then I shall know fully, even as I am fully known. And now these three remain: faith, hope and love. But the greatest of these is love.</vt:lpstr>
      <vt:lpstr> We love because he first loved us. 1 John 4:19</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ACC_SoundBooth1</cp:lastModifiedBy>
  <cp:revision>9</cp:revision>
  <dcterms:modified xsi:type="dcterms:W3CDTF">2015-07-26T02:36:26Z</dcterms:modified>
</cp:coreProperties>
</file>